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12"/>
  </p:notesMasterIdLst>
  <p:sldIdLst>
    <p:sldId id="256" r:id="rId2"/>
    <p:sldId id="257" r:id="rId3"/>
    <p:sldId id="258" r:id="rId4"/>
    <p:sldId id="259" r:id="rId5"/>
    <p:sldId id="263" r:id="rId6"/>
    <p:sldId id="265" r:id="rId7"/>
    <p:sldId id="262" r:id="rId8"/>
    <p:sldId id="264" r:id="rId9"/>
    <p:sldId id="260" r:id="rId10"/>
    <p:sldId id="26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autoAdjust="0"/>
    <p:restoredTop sz="94660"/>
  </p:normalViewPr>
  <p:slideViewPr>
    <p:cSldViewPr snapToGrid="0">
      <p:cViewPr>
        <p:scale>
          <a:sx n="50" d="100"/>
          <a:sy n="50" d="100"/>
        </p:scale>
        <p:origin x="1537" y="7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CCB9A7-A3A4-43BC-B10B-451FF5C1075D}" type="doc">
      <dgm:prSet loTypeId="urn:microsoft.com/office/officeart/2008/layout/LinedList" loCatId="list" qsTypeId="urn:microsoft.com/office/officeart/2005/8/quickstyle/simple2" qsCatId="simple" csTypeId="urn:microsoft.com/office/officeart/2005/8/colors/accent0_3" csCatId="mainScheme"/>
      <dgm:spPr/>
      <dgm:t>
        <a:bodyPr/>
        <a:lstStyle/>
        <a:p>
          <a:endParaRPr lang="en-US"/>
        </a:p>
      </dgm:t>
    </dgm:pt>
    <dgm:pt modelId="{85B3021F-6E12-49BA-8FE8-08137B58CC61}">
      <dgm:prSet/>
      <dgm:spPr/>
      <dgm:t>
        <a:bodyPr/>
        <a:lstStyle/>
        <a:p>
          <a:r>
            <a:rPr lang="en-US" b="1"/>
            <a:t>Most Number of Events:</a:t>
          </a:r>
          <a:r>
            <a:rPr lang="en-US"/>
            <a:t> Lane departure </a:t>
          </a:r>
        </a:p>
      </dgm:t>
    </dgm:pt>
    <dgm:pt modelId="{96629A9E-E9D6-43A6-A0E7-E9AFEA1A3F17}" type="parTrans" cxnId="{87C8D8E1-99D6-4F5C-9544-5E05C94BF0E1}">
      <dgm:prSet/>
      <dgm:spPr/>
      <dgm:t>
        <a:bodyPr/>
        <a:lstStyle/>
        <a:p>
          <a:endParaRPr lang="en-US"/>
        </a:p>
      </dgm:t>
    </dgm:pt>
    <dgm:pt modelId="{EB38C0E9-5388-4523-B444-BD4C481E0F96}" type="sibTrans" cxnId="{87C8D8E1-99D6-4F5C-9544-5E05C94BF0E1}">
      <dgm:prSet/>
      <dgm:spPr/>
      <dgm:t>
        <a:bodyPr/>
        <a:lstStyle/>
        <a:p>
          <a:endParaRPr lang="en-US"/>
        </a:p>
      </dgm:t>
    </dgm:pt>
    <dgm:pt modelId="{5D2195DC-CCB8-4A73-A0D7-A130D389F746}">
      <dgm:prSet/>
      <dgm:spPr/>
      <dgm:t>
        <a:bodyPr/>
        <a:lstStyle/>
        <a:p>
          <a:r>
            <a:rPr lang="en-US" b="1"/>
            <a:t>Least Number of Events:</a:t>
          </a:r>
          <a:r>
            <a:rPr lang="en-US"/>
            <a:t> Unsafe Tail Distance</a:t>
          </a:r>
        </a:p>
      </dgm:t>
    </dgm:pt>
    <dgm:pt modelId="{2C63E0B0-BACF-4D30-BF6E-8E4C853E6928}" type="parTrans" cxnId="{4101C816-4050-40CE-9782-734857C05DE5}">
      <dgm:prSet/>
      <dgm:spPr/>
      <dgm:t>
        <a:bodyPr/>
        <a:lstStyle/>
        <a:p>
          <a:endParaRPr lang="en-US"/>
        </a:p>
      </dgm:t>
    </dgm:pt>
    <dgm:pt modelId="{2D1A79EA-B303-486C-BF55-616FB03334A6}" type="sibTrans" cxnId="{4101C816-4050-40CE-9782-734857C05DE5}">
      <dgm:prSet/>
      <dgm:spPr/>
      <dgm:t>
        <a:bodyPr/>
        <a:lstStyle/>
        <a:p>
          <a:endParaRPr lang="en-US"/>
        </a:p>
      </dgm:t>
    </dgm:pt>
    <dgm:pt modelId="{440D4486-6D0E-445B-AF7E-63C023C89BB5}">
      <dgm:prSet/>
      <dgm:spPr/>
      <dgm:t>
        <a:bodyPr/>
        <a:lstStyle/>
        <a:p>
          <a:r>
            <a:rPr lang="en-US" b="1"/>
            <a:t>A97</a:t>
          </a:r>
          <a:r>
            <a:rPr lang="en-US"/>
            <a:t> seems to be the riskiest driver followed by </a:t>
          </a:r>
          <a:r>
            <a:rPr lang="en-US" b="1"/>
            <a:t>A73</a:t>
          </a:r>
          <a:r>
            <a:rPr lang="en-US"/>
            <a:t>.</a:t>
          </a:r>
        </a:p>
      </dgm:t>
    </dgm:pt>
    <dgm:pt modelId="{B850550D-99D6-4CB5-A6DB-F5C888AEE09F}" type="parTrans" cxnId="{666D0B9F-36E2-438C-BE42-24A2DE3BC704}">
      <dgm:prSet/>
      <dgm:spPr/>
      <dgm:t>
        <a:bodyPr/>
        <a:lstStyle/>
        <a:p>
          <a:endParaRPr lang="en-US"/>
        </a:p>
      </dgm:t>
    </dgm:pt>
    <dgm:pt modelId="{D6A89068-CE02-47FD-A097-7EFADBA1D2DB}" type="sibTrans" cxnId="{666D0B9F-36E2-438C-BE42-24A2DE3BC704}">
      <dgm:prSet/>
      <dgm:spPr/>
      <dgm:t>
        <a:bodyPr/>
        <a:lstStyle/>
        <a:p>
          <a:endParaRPr lang="en-US"/>
        </a:p>
      </dgm:t>
    </dgm:pt>
    <dgm:pt modelId="{B0A9F1E9-78A6-469B-8D5E-E265BEE51E00}">
      <dgm:prSet/>
      <dgm:spPr/>
      <dgm:t>
        <a:bodyPr/>
        <a:lstStyle/>
        <a:p>
          <a:r>
            <a:rPr lang="en-US" b="1"/>
            <a:t>Santa Rosa</a:t>
          </a:r>
          <a:r>
            <a:rPr lang="en-US"/>
            <a:t> has the highest number of events with lane departure and unsafe following distance being the most.</a:t>
          </a:r>
        </a:p>
      </dgm:t>
    </dgm:pt>
    <dgm:pt modelId="{124F460F-8219-4E7C-BE18-7B15BFFF17F7}" type="parTrans" cxnId="{8F450BCE-77D7-4B4A-AD10-439D9E8721CF}">
      <dgm:prSet/>
      <dgm:spPr/>
      <dgm:t>
        <a:bodyPr/>
        <a:lstStyle/>
        <a:p>
          <a:endParaRPr lang="en-US"/>
        </a:p>
      </dgm:t>
    </dgm:pt>
    <dgm:pt modelId="{ED2D6DD3-AC19-46D7-9C62-5F8C8CA43768}" type="sibTrans" cxnId="{8F450BCE-77D7-4B4A-AD10-439D9E8721CF}">
      <dgm:prSet/>
      <dgm:spPr/>
      <dgm:t>
        <a:bodyPr/>
        <a:lstStyle/>
        <a:p>
          <a:endParaRPr lang="en-US"/>
        </a:p>
      </dgm:t>
    </dgm:pt>
    <dgm:pt modelId="{CF4D5915-62BF-4A18-97C9-8E0BFE5298C4}">
      <dgm:prSet/>
      <dgm:spPr/>
      <dgm:t>
        <a:bodyPr/>
        <a:lstStyle/>
        <a:p>
          <a:r>
            <a:rPr lang="en-US" b="1"/>
            <a:t>Unsafe following distance</a:t>
          </a:r>
          <a:r>
            <a:rPr lang="en-US"/>
            <a:t> seems to be the highest in most of the Top 10 cities.</a:t>
          </a:r>
        </a:p>
      </dgm:t>
    </dgm:pt>
    <dgm:pt modelId="{49204C6E-9325-434C-9630-51D7DD24480C}" type="parTrans" cxnId="{B26DEF0C-CD6C-4F60-AE25-BF4CA0AFB0A9}">
      <dgm:prSet/>
      <dgm:spPr/>
      <dgm:t>
        <a:bodyPr/>
        <a:lstStyle/>
        <a:p>
          <a:endParaRPr lang="en-US"/>
        </a:p>
      </dgm:t>
    </dgm:pt>
    <dgm:pt modelId="{8D9D5FA9-675D-45E9-842C-C512B7B8E470}" type="sibTrans" cxnId="{B26DEF0C-CD6C-4F60-AE25-BF4CA0AFB0A9}">
      <dgm:prSet/>
      <dgm:spPr/>
      <dgm:t>
        <a:bodyPr/>
        <a:lstStyle/>
        <a:p>
          <a:endParaRPr lang="en-US"/>
        </a:p>
      </dgm:t>
    </dgm:pt>
    <dgm:pt modelId="{D403F1A8-2AEB-3840-ABD2-37BC51D8E8C9}" type="pres">
      <dgm:prSet presAssocID="{B2CCB9A7-A3A4-43BC-B10B-451FF5C1075D}" presName="vert0" presStyleCnt="0">
        <dgm:presLayoutVars>
          <dgm:dir/>
          <dgm:animOne val="branch"/>
          <dgm:animLvl val="lvl"/>
        </dgm:presLayoutVars>
      </dgm:prSet>
      <dgm:spPr/>
    </dgm:pt>
    <dgm:pt modelId="{FA911D26-6481-6042-803F-6803ABC2D0B1}" type="pres">
      <dgm:prSet presAssocID="{85B3021F-6E12-49BA-8FE8-08137B58CC61}" presName="thickLine" presStyleLbl="alignNode1" presStyleIdx="0" presStyleCnt="5"/>
      <dgm:spPr/>
    </dgm:pt>
    <dgm:pt modelId="{34323154-79E2-0D4F-80F4-B147E827B239}" type="pres">
      <dgm:prSet presAssocID="{85B3021F-6E12-49BA-8FE8-08137B58CC61}" presName="horz1" presStyleCnt="0"/>
      <dgm:spPr/>
    </dgm:pt>
    <dgm:pt modelId="{391B33CB-9168-4741-AA7B-87B01B50542D}" type="pres">
      <dgm:prSet presAssocID="{85B3021F-6E12-49BA-8FE8-08137B58CC61}" presName="tx1" presStyleLbl="revTx" presStyleIdx="0" presStyleCnt="5"/>
      <dgm:spPr/>
    </dgm:pt>
    <dgm:pt modelId="{66D435E7-917E-CE41-B5DC-DBD194AE8417}" type="pres">
      <dgm:prSet presAssocID="{85B3021F-6E12-49BA-8FE8-08137B58CC61}" presName="vert1" presStyleCnt="0"/>
      <dgm:spPr/>
    </dgm:pt>
    <dgm:pt modelId="{0633E180-D5CD-4047-8EBE-9EF4E8307990}" type="pres">
      <dgm:prSet presAssocID="{5D2195DC-CCB8-4A73-A0D7-A130D389F746}" presName="thickLine" presStyleLbl="alignNode1" presStyleIdx="1" presStyleCnt="5"/>
      <dgm:spPr/>
    </dgm:pt>
    <dgm:pt modelId="{991BB28F-42C8-6C4E-98C2-F87756633E7C}" type="pres">
      <dgm:prSet presAssocID="{5D2195DC-CCB8-4A73-A0D7-A130D389F746}" presName="horz1" presStyleCnt="0"/>
      <dgm:spPr/>
    </dgm:pt>
    <dgm:pt modelId="{7D9ED3A8-CF60-1E4B-B4B6-A4F22451B265}" type="pres">
      <dgm:prSet presAssocID="{5D2195DC-CCB8-4A73-A0D7-A130D389F746}" presName="tx1" presStyleLbl="revTx" presStyleIdx="1" presStyleCnt="5"/>
      <dgm:spPr/>
    </dgm:pt>
    <dgm:pt modelId="{6458D4FA-6E48-F54F-A730-D1773640FAB6}" type="pres">
      <dgm:prSet presAssocID="{5D2195DC-CCB8-4A73-A0D7-A130D389F746}" presName="vert1" presStyleCnt="0"/>
      <dgm:spPr/>
    </dgm:pt>
    <dgm:pt modelId="{C5B37FD8-DBE2-A740-BC16-08CA488C451E}" type="pres">
      <dgm:prSet presAssocID="{440D4486-6D0E-445B-AF7E-63C023C89BB5}" presName="thickLine" presStyleLbl="alignNode1" presStyleIdx="2" presStyleCnt="5"/>
      <dgm:spPr/>
    </dgm:pt>
    <dgm:pt modelId="{64AD4204-EC7B-0846-8176-F8A379185E42}" type="pres">
      <dgm:prSet presAssocID="{440D4486-6D0E-445B-AF7E-63C023C89BB5}" presName="horz1" presStyleCnt="0"/>
      <dgm:spPr/>
    </dgm:pt>
    <dgm:pt modelId="{F7F1DADA-53DA-0A46-BB4B-13A4FD3F0BFC}" type="pres">
      <dgm:prSet presAssocID="{440D4486-6D0E-445B-AF7E-63C023C89BB5}" presName="tx1" presStyleLbl="revTx" presStyleIdx="2" presStyleCnt="5"/>
      <dgm:spPr/>
    </dgm:pt>
    <dgm:pt modelId="{7A0F7368-734F-594B-8395-7FE7778F8AAB}" type="pres">
      <dgm:prSet presAssocID="{440D4486-6D0E-445B-AF7E-63C023C89BB5}" presName="vert1" presStyleCnt="0"/>
      <dgm:spPr/>
    </dgm:pt>
    <dgm:pt modelId="{CAA94BB2-4749-4942-996E-9872A4206930}" type="pres">
      <dgm:prSet presAssocID="{B0A9F1E9-78A6-469B-8D5E-E265BEE51E00}" presName="thickLine" presStyleLbl="alignNode1" presStyleIdx="3" presStyleCnt="5"/>
      <dgm:spPr/>
    </dgm:pt>
    <dgm:pt modelId="{33C45F09-63BF-AB4F-830D-C991835D78E3}" type="pres">
      <dgm:prSet presAssocID="{B0A9F1E9-78A6-469B-8D5E-E265BEE51E00}" presName="horz1" presStyleCnt="0"/>
      <dgm:spPr/>
    </dgm:pt>
    <dgm:pt modelId="{EAAB23E7-E6E7-FE45-BA11-4E348A705311}" type="pres">
      <dgm:prSet presAssocID="{B0A9F1E9-78A6-469B-8D5E-E265BEE51E00}" presName="tx1" presStyleLbl="revTx" presStyleIdx="3" presStyleCnt="5"/>
      <dgm:spPr/>
    </dgm:pt>
    <dgm:pt modelId="{CD68F8E9-D625-D544-BEAF-E4F76C2B93BF}" type="pres">
      <dgm:prSet presAssocID="{B0A9F1E9-78A6-469B-8D5E-E265BEE51E00}" presName="vert1" presStyleCnt="0"/>
      <dgm:spPr/>
    </dgm:pt>
    <dgm:pt modelId="{7455C39A-D5A1-CA4E-85F9-D9516FFC1242}" type="pres">
      <dgm:prSet presAssocID="{CF4D5915-62BF-4A18-97C9-8E0BFE5298C4}" presName="thickLine" presStyleLbl="alignNode1" presStyleIdx="4" presStyleCnt="5"/>
      <dgm:spPr/>
    </dgm:pt>
    <dgm:pt modelId="{B06E75D5-5F39-8148-BD93-46CCEDEBF623}" type="pres">
      <dgm:prSet presAssocID="{CF4D5915-62BF-4A18-97C9-8E0BFE5298C4}" presName="horz1" presStyleCnt="0"/>
      <dgm:spPr/>
    </dgm:pt>
    <dgm:pt modelId="{5AA8AE1C-CA43-B449-92EE-CD4E884D1198}" type="pres">
      <dgm:prSet presAssocID="{CF4D5915-62BF-4A18-97C9-8E0BFE5298C4}" presName="tx1" presStyleLbl="revTx" presStyleIdx="4" presStyleCnt="5"/>
      <dgm:spPr/>
    </dgm:pt>
    <dgm:pt modelId="{34BE8315-862D-4442-8AA4-71047F0F400C}" type="pres">
      <dgm:prSet presAssocID="{CF4D5915-62BF-4A18-97C9-8E0BFE5298C4}" presName="vert1" presStyleCnt="0"/>
      <dgm:spPr/>
    </dgm:pt>
  </dgm:ptLst>
  <dgm:cxnLst>
    <dgm:cxn modelId="{B26DEF0C-CD6C-4F60-AE25-BF4CA0AFB0A9}" srcId="{B2CCB9A7-A3A4-43BC-B10B-451FF5C1075D}" destId="{CF4D5915-62BF-4A18-97C9-8E0BFE5298C4}" srcOrd="4" destOrd="0" parTransId="{49204C6E-9325-434C-9630-51D7DD24480C}" sibTransId="{8D9D5FA9-675D-45E9-842C-C512B7B8E470}"/>
    <dgm:cxn modelId="{4101C816-4050-40CE-9782-734857C05DE5}" srcId="{B2CCB9A7-A3A4-43BC-B10B-451FF5C1075D}" destId="{5D2195DC-CCB8-4A73-A0D7-A130D389F746}" srcOrd="1" destOrd="0" parTransId="{2C63E0B0-BACF-4D30-BF6E-8E4C853E6928}" sibTransId="{2D1A79EA-B303-486C-BF55-616FB03334A6}"/>
    <dgm:cxn modelId="{293EFA2C-862E-164F-AB65-277C29661FD0}" type="presOf" srcId="{85B3021F-6E12-49BA-8FE8-08137B58CC61}" destId="{391B33CB-9168-4741-AA7B-87B01B50542D}" srcOrd="0" destOrd="0" presId="urn:microsoft.com/office/officeart/2008/layout/LinedList"/>
    <dgm:cxn modelId="{9F2E7A3F-01CF-6442-9546-ED32247766A9}" type="presOf" srcId="{B2CCB9A7-A3A4-43BC-B10B-451FF5C1075D}" destId="{D403F1A8-2AEB-3840-ABD2-37BC51D8E8C9}" srcOrd="0" destOrd="0" presId="urn:microsoft.com/office/officeart/2008/layout/LinedList"/>
    <dgm:cxn modelId="{0443D094-A003-3F46-9A81-B4AC83615616}" type="presOf" srcId="{440D4486-6D0E-445B-AF7E-63C023C89BB5}" destId="{F7F1DADA-53DA-0A46-BB4B-13A4FD3F0BFC}" srcOrd="0" destOrd="0" presId="urn:microsoft.com/office/officeart/2008/layout/LinedList"/>
    <dgm:cxn modelId="{43B8559D-AC57-C94E-AA70-8D6784C265BA}" type="presOf" srcId="{B0A9F1E9-78A6-469B-8D5E-E265BEE51E00}" destId="{EAAB23E7-E6E7-FE45-BA11-4E348A705311}" srcOrd="0" destOrd="0" presId="urn:microsoft.com/office/officeart/2008/layout/LinedList"/>
    <dgm:cxn modelId="{666D0B9F-36E2-438C-BE42-24A2DE3BC704}" srcId="{B2CCB9A7-A3A4-43BC-B10B-451FF5C1075D}" destId="{440D4486-6D0E-445B-AF7E-63C023C89BB5}" srcOrd="2" destOrd="0" parTransId="{B850550D-99D6-4CB5-A6DB-F5C888AEE09F}" sibTransId="{D6A89068-CE02-47FD-A097-7EFADBA1D2DB}"/>
    <dgm:cxn modelId="{C0804EC3-08B5-984D-B357-811C704E095C}" type="presOf" srcId="{CF4D5915-62BF-4A18-97C9-8E0BFE5298C4}" destId="{5AA8AE1C-CA43-B449-92EE-CD4E884D1198}" srcOrd="0" destOrd="0" presId="urn:microsoft.com/office/officeart/2008/layout/LinedList"/>
    <dgm:cxn modelId="{8F450BCE-77D7-4B4A-AD10-439D9E8721CF}" srcId="{B2CCB9A7-A3A4-43BC-B10B-451FF5C1075D}" destId="{B0A9F1E9-78A6-469B-8D5E-E265BEE51E00}" srcOrd="3" destOrd="0" parTransId="{124F460F-8219-4E7C-BE18-7B15BFFF17F7}" sibTransId="{ED2D6DD3-AC19-46D7-9C62-5F8C8CA43768}"/>
    <dgm:cxn modelId="{87C8D8E1-99D6-4F5C-9544-5E05C94BF0E1}" srcId="{B2CCB9A7-A3A4-43BC-B10B-451FF5C1075D}" destId="{85B3021F-6E12-49BA-8FE8-08137B58CC61}" srcOrd="0" destOrd="0" parTransId="{96629A9E-E9D6-43A6-A0E7-E9AFEA1A3F17}" sibTransId="{EB38C0E9-5388-4523-B444-BD4C481E0F96}"/>
    <dgm:cxn modelId="{C1E65DFA-3835-1745-A264-042181C268F7}" type="presOf" srcId="{5D2195DC-CCB8-4A73-A0D7-A130D389F746}" destId="{7D9ED3A8-CF60-1E4B-B4B6-A4F22451B265}" srcOrd="0" destOrd="0" presId="urn:microsoft.com/office/officeart/2008/layout/LinedList"/>
    <dgm:cxn modelId="{6022C1CB-9651-F948-B41C-8238A62F66F7}" type="presParOf" srcId="{D403F1A8-2AEB-3840-ABD2-37BC51D8E8C9}" destId="{FA911D26-6481-6042-803F-6803ABC2D0B1}" srcOrd="0" destOrd="0" presId="urn:microsoft.com/office/officeart/2008/layout/LinedList"/>
    <dgm:cxn modelId="{BFB7D045-FA5A-1543-8687-C88C10F902FC}" type="presParOf" srcId="{D403F1A8-2AEB-3840-ABD2-37BC51D8E8C9}" destId="{34323154-79E2-0D4F-80F4-B147E827B239}" srcOrd="1" destOrd="0" presId="urn:microsoft.com/office/officeart/2008/layout/LinedList"/>
    <dgm:cxn modelId="{04F650DD-480B-8348-B4DC-0AED1B6C180E}" type="presParOf" srcId="{34323154-79E2-0D4F-80F4-B147E827B239}" destId="{391B33CB-9168-4741-AA7B-87B01B50542D}" srcOrd="0" destOrd="0" presId="urn:microsoft.com/office/officeart/2008/layout/LinedList"/>
    <dgm:cxn modelId="{D973A8CC-A666-E247-BF9F-8BF28A72A091}" type="presParOf" srcId="{34323154-79E2-0D4F-80F4-B147E827B239}" destId="{66D435E7-917E-CE41-B5DC-DBD194AE8417}" srcOrd="1" destOrd="0" presId="urn:microsoft.com/office/officeart/2008/layout/LinedList"/>
    <dgm:cxn modelId="{B76A6AC1-78DF-1046-B734-2293092EBB69}" type="presParOf" srcId="{D403F1A8-2AEB-3840-ABD2-37BC51D8E8C9}" destId="{0633E180-D5CD-4047-8EBE-9EF4E8307990}" srcOrd="2" destOrd="0" presId="urn:microsoft.com/office/officeart/2008/layout/LinedList"/>
    <dgm:cxn modelId="{384F9462-FEF6-9A40-91F8-2830A749CDA4}" type="presParOf" srcId="{D403F1A8-2AEB-3840-ABD2-37BC51D8E8C9}" destId="{991BB28F-42C8-6C4E-98C2-F87756633E7C}" srcOrd="3" destOrd="0" presId="urn:microsoft.com/office/officeart/2008/layout/LinedList"/>
    <dgm:cxn modelId="{2EB96854-5D29-634D-A0B8-C1186DF55E71}" type="presParOf" srcId="{991BB28F-42C8-6C4E-98C2-F87756633E7C}" destId="{7D9ED3A8-CF60-1E4B-B4B6-A4F22451B265}" srcOrd="0" destOrd="0" presId="urn:microsoft.com/office/officeart/2008/layout/LinedList"/>
    <dgm:cxn modelId="{67A48AE3-6166-0744-B70E-A653D32A066E}" type="presParOf" srcId="{991BB28F-42C8-6C4E-98C2-F87756633E7C}" destId="{6458D4FA-6E48-F54F-A730-D1773640FAB6}" srcOrd="1" destOrd="0" presId="urn:microsoft.com/office/officeart/2008/layout/LinedList"/>
    <dgm:cxn modelId="{3C950103-0D9A-1D40-A6AA-B57F82A5BDEE}" type="presParOf" srcId="{D403F1A8-2AEB-3840-ABD2-37BC51D8E8C9}" destId="{C5B37FD8-DBE2-A740-BC16-08CA488C451E}" srcOrd="4" destOrd="0" presId="urn:microsoft.com/office/officeart/2008/layout/LinedList"/>
    <dgm:cxn modelId="{4C68657C-6770-F84E-BD36-ACB173DFDCBF}" type="presParOf" srcId="{D403F1A8-2AEB-3840-ABD2-37BC51D8E8C9}" destId="{64AD4204-EC7B-0846-8176-F8A379185E42}" srcOrd="5" destOrd="0" presId="urn:microsoft.com/office/officeart/2008/layout/LinedList"/>
    <dgm:cxn modelId="{899A4B19-5651-6D44-8008-C413FE6B54FB}" type="presParOf" srcId="{64AD4204-EC7B-0846-8176-F8A379185E42}" destId="{F7F1DADA-53DA-0A46-BB4B-13A4FD3F0BFC}" srcOrd="0" destOrd="0" presId="urn:microsoft.com/office/officeart/2008/layout/LinedList"/>
    <dgm:cxn modelId="{08426456-A8D4-AC48-8742-AAA8C47B25A8}" type="presParOf" srcId="{64AD4204-EC7B-0846-8176-F8A379185E42}" destId="{7A0F7368-734F-594B-8395-7FE7778F8AAB}" srcOrd="1" destOrd="0" presId="urn:microsoft.com/office/officeart/2008/layout/LinedList"/>
    <dgm:cxn modelId="{00FBF916-BF98-F940-8FF2-9DCCDE131B36}" type="presParOf" srcId="{D403F1A8-2AEB-3840-ABD2-37BC51D8E8C9}" destId="{CAA94BB2-4749-4942-996E-9872A4206930}" srcOrd="6" destOrd="0" presId="urn:microsoft.com/office/officeart/2008/layout/LinedList"/>
    <dgm:cxn modelId="{708B1DA2-1549-634E-A1D0-D443A616D2F7}" type="presParOf" srcId="{D403F1A8-2AEB-3840-ABD2-37BC51D8E8C9}" destId="{33C45F09-63BF-AB4F-830D-C991835D78E3}" srcOrd="7" destOrd="0" presId="urn:microsoft.com/office/officeart/2008/layout/LinedList"/>
    <dgm:cxn modelId="{C75DD137-3682-8F4D-863B-6459A7040EF6}" type="presParOf" srcId="{33C45F09-63BF-AB4F-830D-C991835D78E3}" destId="{EAAB23E7-E6E7-FE45-BA11-4E348A705311}" srcOrd="0" destOrd="0" presId="urn:microsoft.com/office/officeart/2008/layout/LinedList"/>
    <dgm:cxn modelId="{10DB7A62-C810-8147-AF43-D0A582BBA2ED}" type="presParOf" srcId="{33C45F09-63BF-AB4F-830D-C991835D78E3}" destId="{CD68F8E9-D625-D544-BEAF-E4F76C2B93BF}" srcOrd="1" destOrd="0" presId="urn:microsoft.com/office/officeart/2008/layout/LinedList"/>
    <dgm:cxn modelId="{C02053DA-AC85-364B-AFAF-B218B7552C91}" type="presParOf" srcId="{D403F1A8-2AEB-3840-ABD2-37BC51D8E8C9}" destId="{7455C39A-D5A1-CA4E-85F9-D9516FFC1242}" srcOrd="8" destOrd="0" presId="urn:microsoft.com/office/officeart/2008/layout/LinedList"/>
    <dgm:cxn modelId="{0FC1F83A-86B7-3648-86B7-419309FFAA5C}" type="presParOf" srcId="{D403F1A8-2AEB-3840-ABD2-37BC51D8E8C9}" destId="{B06E75D5-5F39-8148-BD93-46CCEDEBF623}" srcOrd="9" destOrd="0" presId="urn:microsoft.com/office/officeart/2008/layout/LinedList"/>
    <dgm:cxn modelId="{B18E4F5C-F644-8B4D-B57B-719F03647E90}" type="presParOf" srcId="{B06E75D5-5F39-8148-BD93-46CCEDEBF623}" destId="{5AA8AE1C-CA43-B449-92EE-CD4E884D1198}" srcOrd="0" destOrd="0" presId="urn:microsoft.com/office/officeart/2008/layout/LinedList"/>
    <dgm:cxn modelId="{F2C9C59A-6449-0049-B03B-BD9964D2B6DA}" type="presParOf" srcId="{B06E75D5-5F39-8148-BD93-46CCEDEBF623}" destId="{34BE8315-862D-4442-8AA4-71047F0F400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11D26-6481-6042-803F-6803ABC2D0B1}">
      <dsp:nvSpPr>
        <dsp:cNvPr id="0" name=""/>
        <dsp:cNvSpPr/>
      </dsp:nvSpPr>
      <dsp:spPr>
        <a:xfrm>
          <a:off x="0" y="398"/>
          <a:ext cx="306376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391B33CB-9168-4741-AA7B-87B01B50542D}">
      <dsp:nvSpPr>
        <dsp:cNvPr id="0" name=""/>
        <dsp:cNvSpPr/>
      </dsp:nvSpPr>
      <dsp:spPr>
        <a:xfrm>
          <a:off x="0" y="398"/>
          <a:ext cx="3063765" cy="652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Most Number of Events:</a:t>
          </a:r>
          <a:r>
            <a:rPr lang="en-US" sz="1300" kern="1200"/>
            <a:t> Lane departure </a:t>
          </a:r>
        </a:p>
      </dsp:txBody>
      <dsp:txXfrm>
        <a:off x="0" y="398"/>
        <a:ext cx="3063765" cy="652481"/>
      </dsp:txXfrm>
    </dsp:sp>
    <dsp:sp modelId="{0633E180-D5CD-4047-8EBE-9EF4E8307990}">
      <dsp:nvSpPr>
        <dsp:cNvPr id="0" name=""/>
        <dsp:cNvSpPr/>
      </dsp:nvSpPr>
      <dsp:spPr>
        <a:xfrm>
          <a:off x="0" y="652880"/>
          <a:ext cx="306376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7D9ED3A8-CF60-1E4B-B4B6-A4F22451B265}">
      <dsp:nvSpPr>
        <dsp:cNvPr id="0" name=""/>
        <dsp:cNvSpPr/>
      </dsp:nvSpPr>
      <dsp:spPr>
        <a:xfrm>
          <a:off x="0" y="652880"/>
          <a:ext cx="3063765" cy="652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Least Number of Events:</a:t>
          </a:r>
          <a:r>
            <a:rPr lang="en-US" sz="1300" kern="1200"/>
            <a:t> Unsafe Tail Distance</a:t>
          </a:r>
        </a:p>
      </dsp:txBody>
      <dsp:txXfrm>
        <a:off x="0" y="652880"/>
        <a:ext cx="3063765" cy="652481"/>
      </dsp:txXfrm>
    </dsp:sp>
    <dsp:sp modelId="{C5B37FD8-DBE2-A740-BC16-08CA488C451E}">
      <dsp:nvSpPr>
        <dsp:cNvPr id="0" name=""/>
        <dsp:cNvSpPr/>
      </dsp:nvSpPr>
      <dsp:spPr>
        <a:xfrm>
          <a:off x="0" y="1305362"/>
          <a:ext cx="306376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7F1DADA-53DA-0A46-BB4B-13A4FD3F0BFC}">
      <dsp:nvSpPr>
        <dsp:cNvPr id="0" name=""/>
        <dsp:cNvSpPr/>
      </dsp:nvSpPr>
      <dsp:spPr>
        <a:xfrm>
          <a:off x="0" y="1305362"/>
          <a:ext cx="3063765" cy="652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A97</a:t>
          </a:r>
          <a:r>
            <a:rPr lang="en-US" sz="1300" kern="1200"/>
            <a:t> seems to be the riskiest driver followed by </a:t>
          </a:r>
          <a:r>
            <a:rPr lang="en-US" sz="1300" b="1" kern="1200"/>
            <a:t>A73</a:t>
          </a:r>
          <a:r>
            <a:rPr lang="en-US" sz="1300" kern="1200"/>
            <a:t>.</a:t>
          </a:r>
        </a:p>
      </dsp:txBody>
      <dsp:txXfrm>
        <a:off x="0" y="1305362"/>
        <a:ext cx="3063765" cy="652481"/>
      </dsp:txXfrm>
    </dsp:sp>
    <dsp:sp modelId="{CAA94BB2-4749-4942-996E-9872A4206930}">
      <dsp:nvSpPr>
        <dsp:cNvPr id="0" name=""/>
        <dsp:cNvSpPr/>
      </dsp:nvSpPr>
      <dsp:spPr>
        <a:xfrm>
          <a:off x="0" y="1957843"/>
          <a:ext cx="306376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AAB23E7-E6E7-FE45-BA11-4E348A705311}">
      <dsp:nvSpPr>
        <dsp:cNvPr id="0" name=""/>
        <dsp:cNvSpPr/>
      </dsp:nvSpPr>
      <dsp:spPr>
        <a:xfrm>
          <a:off x="0" y="1957843"/>
          <a:ext cx="3063765" cy="652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Santa Rosa</a:t>
          </a:r>
          <a:r>
            <a:rPr lang="en-US" sz="1300" kern="1200"/>
            <a:t> has the highest number of events with lane departure and unsafe following distance being the most.</a:t>
          </a:r>
        </a:p>
      </dsp:txBody>
      <dsp:txXfrm>
        <a:off x="0" y="1957843"/>
        <a:ext cx="3063765" cy="652481"/>
      </dsp:txXfrm>
    </dsp:sp>
    <dsp:sp modelId="{7455C39A-D5A1-CA4E-85F9-D9516FFC1242}">
      <dsp:nvSpPr>
        <dsp:cNvPr id="0" name=""/>
        <dsp:cNvSpPr/>
      </dsp:nvSpPr>
      <dsp:spPr>
        <a:xfrm>
          <a:off x="0" y="2610325"/>
          <a:ext cx="306376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5AA8AE1C-CA43-B449-92EE-CD4E884D1198}">
      <dsp:nvSpPr>
        <dsp:cNvPr id="0" name=""/>
        <dsp:cNvSpPr/>
      </dsp:nvSpPr>
      <dsp:spPr>
        <a:xfrm>
          <a:off x="0" y="2610325"/>
          <a:ext cx="3063765" cy="652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Unsafe following distance</a:t>
          </a:r>
          <a:r>
            <a:rPr lang="en-US" sz="1300" kern="1200"/>
            <a:t> seems to be the highest in most of the Top 10 cities.</a:t>
          </a:r>
        </a:p>
      </dsp:txBody>
      <dsp:txXfrm>
        <a:off x="0" y="2610325"/>
        <a:ext cx="3063765" cy="65248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26048C-6287-4DCB-A262-D3FE86083CE4}"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FB0770-8F7D-4F1B-83F4-ACF5B7348097}" type="slidenum">
              <a:rPr lang="en-US" smtClean="0"/>
              <a:t>‹#›</a:t>
            </a:fld>
            <a:endParaRPr lang="en-US"/>
          </a:p>
        </p:txBody>
      </p:sp>
    </p:spTree>
    <p:extLst>
      <p:ext uri="{BB962C8B-B14F-4D97-AF65-F5344CB8AC3E}">
        <p14:creationId xmlns:p14="http://schemas.microsoft.com/office/powerpoint/2010/main" val="2941916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F8E0D4F8-EBA5-4C32-A0B1-585C6AD3B5C7}" type="datetimeFigureOut">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CDBDDF-7574-4DBF-A048-543382C3C281}" type="slidenum">
              <a:rPr lang="en-US" smtClean="0"/>
              <a:t>‹#›</a:t>
            </a:fld>
            <a:endParaRPr lang="en-US"/>
          </a:p>
        </p:txBody>
      </p:sp>
    </p:spTree>
    <p:extLst>
      <p:ext uri="{BB962C8B-B14F-4D97-AF65-F5344CB8AC3E}">
        <p14:creationId xmlns:p14="http://schemas.microsoft.com/office/powerpoint/2010/main" val="143999477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E0D4F8-EBA5-4C32-A0B1-585C6AD3B5C7}"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DBDDF-7574-4DBF-A048-543382C3C281}" type="slidenum">
              <a:rPr lang="en-US" smtClean="0"/>
              <a:t>‹#›</a:t>
            </a:fld>
            <a:endParaRPr lang="en-US"/>
          </a:p>
        </p:txBody>
      </p:sp>
    </p:spTree>
    <p:extLst>
      <p:ext uri="{BB962C8B-B14F-4D97-AF65-F5344CB8AC3E}">
        <p14:creationId xmlns:p14="http://schemas.microsoft.com/office/powerpoint/2010/main" val="3210517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E0D4F8-EBA5-4C32-A0B1-585C6AD3B5C7}"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DBDDF-7574-4DBF-A048-543382C3C281}" type="slidenum">
              <a:rPr lang="en-US" smtClean="0"/>
              <a:t>‹#›</a:t>
            </a:fld>
            <a:endParaRPr lang="en-US"/>
          </a:p>
        </p:txBody>
      </p:sp>
    </p:spTree>
    <p:extLst>
      <p:ext uri="{BB962C8B-B14F-4D97-AF65-F5344CB8AC3E}">
        <p14:creationId xmlns:p14="http://schemas.microsoft.com/office/powerpoint/2010/main" val="2062868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8E0D4F8-EBA5-4C32-A0B1-585C6AD3B5C7}" type="datetimeFigureOut">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CDBDDF-7574-4DBF-A048-543382C3C281}" type="slidenum">
              <a:rPr lang="en-US" smtClean="0"/>
              <a:t>‹#›</a:t>
            </a:fld>
            <a:endParaRPr lang="en-US"/>
          </a:p>
        </p:txBody>
      </p:sp>
    </p:spTree>
    <p:extLst>
      <p:ext uri="{BB962C8B-B14F-4D97-AF65-F5344CB8AC3E}">
        <p14:creationId xmlns:p14="http://schemas.microsoft.com/office/powerpoint/2010/main" val="109160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F8E0D4F8-EBA5-4C32-A0B1-585C6AD3B5C7}" type="datetimeFigureOut">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CDBDDF-7574-4DBF-A048-543382C3C281}" type="slidenum">
              <a:rPr lang="en-US" smtClean="0"/>
              <a:t>‹#›</a:t>
            </a:fld>
            <a:endParaRPr lang="en-US"/>
          </a:p>
        </p:txBody>
      </p:sp>
    </p:spTree>
    <p:extLst>
      <p:ext uri="{BB962C8B-B14F-4D97-AF65-F5344CB8AC3E}">
        <p14:creationId xmlns:p14="http://schemas.microsoft.com/office/powerpoint/2010/main" val="26763162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F8E0D4F8-EBA5-4C32-A0B1-585C6AD3B5C7}" type="datetimeFigureOut">
              <a:rPr lang="en-US" smtClean="0"/>
              <a:t>12/6/2023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61CDBDDF-7574-4DBF-A048-543382C3C281}" type="slidenum">
              <a:rPr lang="en-US" smtClean="0"/>
              <a:t>‹#›</a:t>
            </a:fld>
            <a:endParaRPr lang="en-US"/>
          </a:p>
        </p:txBody>
      </p:sp>
    </p:spTree>
    <p:extLst>
      <p:ext uri="{BB962C8B-B14F-4D97-AF65-F5344CB8AC3E}">
        <p14:creationId xmlns:p14="http://schemas.microsoft.com/office/powerpoint/2010/main" val="1832443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F8E0D4F8-EBA5-4C32-A0B1-585C6AD3B5C7}" type="datetimeFigureOut">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CDBDDF-7574-4DBF-A048-543382C3C281}"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854319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8E0D4F8-EBA5-4C32-A0B1-585C6AD3B5C7}" type="datetimeFigureOut">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CDBDDF-7574-4DBF-A048-543382C3C281}" type="slidenum">
              <a:rPr lang="en-US" smtClean="0"/>
              <a:t>‹#›</a:t>
            </a:fld>
            <a:endParaRPr lang="en-US"/>
          </a:p>
        </p:txBody>
      </p:sp>
    </p:spTree>
    <p:extLst>
      <p:ext uri="{BB962C8B-B14F-4D97-AF65-F5344CB8AC3E}">
        <p14:creationId xmlns:p14="http://schemas.microsoft.com/office/powerpoint/2010/main" val="97182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E0D4F8-EBA5-4C32-A0B1-585C6AD3B5C7}" type="datetimeFigureOut">
              <a:rPr lang="en-US" smtClean="0"/>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CDBDDF-7574-4DBF-A048-543382C3C281}" type="slidenum">
              <a:rPr lang="en-US" smtClean="0"/>
              <a:t>‹#›</a:t>
            </a:fld>
            <a:endParaRPr lang="en-US"/>
          </a:p>
        </p:txBody>
      </p:sp>
    </p:spTree>
    <p:extLst>
      <p:ext uri="{BB962C8B-B14F-4D97-AF65-F5344CB8AC3E}">
        <p14:creationId xmlns:p14="http://schemas.microsoft.com/office/powerpoint/2010/main" val="2444790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F8E0D4F8-EBA5-4C32-A0B1-585C6AD3B5C7}" type="datetimeFigureOut">
              <a:rPr lang="en-US" smtClean="0"/>
              <a:t>12/6/2023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61CDBDDF-7574-4DBF-A048-543382C3C281}" type="slidenum">
              <a:rPr lang="en-US" smtClean="0"/>
              <a:t>‹#›</a:t>
            </a:fld>
            <a:endParaRPr lang="en-US"/>
          </a:p>
        </p:txBody>
      </p:sp>
    </p:spTree>
    <p:extLst>
      <p:ext uri="{BB962C8B-B14F-4D97-AF65-F5344CB8AC3E}">
        <p14:creationId xmlns:p14="http://schemas.microsoft.com/office/powerpoint/2010/main" val="546223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F8E0D4F8-EBA5-4C32-A0B1-585C6AD3B5C7}" type="datetimeFigureOut">
              <a:rPr lang="en-US" smtClean="0"/>
              <a:t>12/6/2023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61CDBDDF-7574-4DBF-A048-543382C3C281}" type="slidenum">
              <a:rPr lang="en-US" smtClean="0"/>
              <a:t>‹#›</a:t>
            </a:fld>
            <a:endParaRPr lang="en-US"/>
          </a:p>
        </p:txBody>
      </p:sp>
    </p:spTree>
    <p:extLst>
      <p:ext uri="{BB962C8B-B14F-4D97-AF65-F5344CB8AC3E}">
        <p14:creationId xmlns:p14="http://schemas.microsoft.com/office/powerpoint/2010/main" val="3944209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8E0D4F8-EBA5-4C32-A0B1-585C6AD3B5C7}" type="datetimeFigureOut">
              <a:rPr lang="en-US" smtClean="0"/>
              <a:t>12/6/2023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1CDBDDF-7574-4DBF-A048-543382C3C281}" type="slidenum">
              <a:rPr lang="en-US" smtClean="0"/>
              <a:t>‹#›</a:t>
            </a:fld>
            <a:endParaRPr lang="en-US"/>
          </a:p>
        </p:txBody>
      </p:sp>
    </p:spTree>
    <p:extLst>
      <p:ext uri="{BB962C8B-B14F-4D97-AF65-F5344CB8AC3E}">
        <p14:creationId xmlns:p14="http://schemas.microsoft.com/office/powerpoint/2010/main" val="415338405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g"/><Relationship Id="rId10" Type="http://schemas.openxmlformats.org/officeDocument/2006/relationships/image" Target="../media/image11.png"/><Relationship Id="rId4" Type="http://schemas.openxmlformats.org/officeDocument/2006/relationships/image" Target="../media/image5.jp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C5B749-D2BC-B719-C6EF-3CF091E5CE8B}"/>
              </a:ext>
            </a:extLst>
          </p:cNvPr>
          <p:cNvSpPr>
            <a:spLocks noGrp="1"/>
          </p:cNvSpPr>
          <p:nvPr>
            <p:ph type="ctrTitle"/>
          </p:nvPr>
        </p:nvSpPr>
        <p:spPr>
          <a:xfrm>
            <a:off x="643467" y="2681103"/>
            <a:ext cx="3363974" cy="1495794"/>
          </a:xfrm>
          <a:noFill/>
          <a:ln>
            <a:solidFill>
              <a:schemeClr val="bg1"/>
            </a:solidFill>
          </a:ln>
        </p:spPr>
        <p:txBody>
          <a:bodyPr vert="horz" wrap="square" lIns="182880" tIns="182880" rIns="182880" bIns="182880" rtlCol="0" anchor="ctr">
            <a:normAutofit/>
          </a:bodyPr>
          <a:lstStyle/>
          <a:p>
            <a:pPr marL="0" indent="0"/>
            <a:r>
              <a:rPr lang="en-US" sz="2000" b="1" dirty="0">
                <a:solidFill>
                  <a:schemeClr val="bg1"/>
                </a:solidFill>
              </a:rPr>
              <a:t>Big Data Project</a:t>
            </a:r>
            <a:br>
              <a:rPr lang="en-US" sz="2000" b="1" dirty="0">
                <a:solidFill>
                  <a:schemeClr val="bg1"/>
                </a:solidFill>
              </a:rPr>
            </a:br>
            <a:r>
              <a:rPr lang="en-US" sz="2000" b="1" dirty="0">
                <a:solidFill>
                  <a:schemeClr val="bg1"/>
                </a:solidFill>
              </a:rPr>
              <a:t>BUAN 6346</a:t>
            </a:r>
            <a:br>
              <a:rPr lang="en-US" sz="2000" b="1" dirty="0">
                <a:solidFill>
                  <a:schemeClr val="bg1"/>
                </a:solidFill>
              </a:rPr>
            </a:br>
            <a:r>
              <a:rPr lang="en-US" sz="2000" b="1" dirty="0">
                <a:solidFill>
                  <a:schemeClr val="bg1"/>
                </a:solidFill>
              </a:rPr>
              <a:t>Group 1</a:t>
            </a:r>
            <a:br>
              <a:rPr lang="en-US" sz="2000" b="1" dirty="0">
                <a:solidFill>
                  <a:schemeClr val="bg1"/>
                </a:solidFill>
              </a:rPr>
            </a:br>
            <a:endParaRPr lang="en-US" sz="2000" dirty="0">
              <a:solidFill>
                <a:schemeClr val="bg1"/>
              </a:solidFill>
            </a:endParaRPr>
          </a:p>
        </p:txBody>
      </p:sp>
      <p:sp>
        <p:nvSpPr>
          <p:cNvPr id="4" name="AutoShape 4" descr="Big Data">
            <a:extLst>
              <a:ext uri="{FF2B5EF4-FFF2-40B4-BE49-F238E27FC236}">
                <a16:creationId xmlns:a16="http://schemas.microsoft.com/office/drawing/2014/main" id="{CA78FB9D-F1E3-2C65-30B0-E4A3D9DAF0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Big Data">
            <a:extLst>
              <a:ext uri="{FF2B5EF4-FFF2-40B4-BE49-F238E27FC236}">
                <a16:creationId xmlns:a16="http://schemas.microsoft.com/office/drawing/2014/main" id="{E3E8BA2D-2B9B-A119-7A2B-A97D924A1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5294" y="135698"/>
            <a:ext cx="5284437" cy="34179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B19ED1-350F-1D04-A918-22FF8D5F0007}"/>
              </a:ext>
            </a:extLst>
          </p:cNvPr>
          <p:cNvSpPr txBox="1"/>
          <p:nvPr/>
        </p:nvSpPr>
        <p:spPr>
          <a:xfrm>
            <a:off x="5870734" y="3836556"/>
            <a:ext cx="2658035" cy="2121606"/>
          </a:xfrm>
          <a:prstGeom prst="rect">
            <a:avLst/>
          </a:prstGeom>
          <a:noFill/>
        </p:spPr>
        <p:txBody>
          <a:bodyPr wrap="none" rtlCol="0">
            <a:spAutoFit/>
          </a:bodyPr>
          <a:lstStyle/>
          <a:p>
            <a:pPr defTabSz="614751">
              <a:spcAft>
                <a:spcPts val="486"/>
              </a:spcAft>
            </a:pPr>
            <a:r>
              <a:rPr lang="en-US" sz="1210" b="1" kern="1200" dirty="0">
                <a:solidFill>
                  <a:schemeClr val="tx1"/>
                </a:solidFill>
                <a:latin typeface="+mj-lt"/>
                <a:ea typeface="+mn-ea"/>
                <a:cs typeface="+mn-cs"/>
              </a:rPr>
              <a:t>By:</a:t>
            </a:r>
          </a:p>
          <a:p>
            <a:pPr defTabSz="614751">
              <a:spcAft>
                <a:spcPts val="486"/>
              </a:spcAft>
            </a:pPr>
            <a:r>
              <a:rPr lang="en-US" sz="1210" b="1" kern="1200" dirty="0" err="1">
                <a:solidFill>
                  <a:schemeClr val="tx1"/>
                </a:solidFill>
                <a:latin typeface="+mj-lt"/>
                <a:ea typeface="+mn-ea"/>
                <a:cs typeface="+mn-cs"/>
              </a:rPr>
              <a:t>Likith</a:t>
            </a:r>
            <a:r>
              <a:rPr lang="en-US" sz="1210" b="1" kern="1200" dirty="0">
                <a:solidFill>
                  <a:schemeClr val="tx1"/>
                </a:solidFill>
                <a:latin typeface="+mj-lt"/>
                <a:ea typeface="+mn-ea"/>
                <a:cs typeface="+mn-cs"/>
              </a:rPr>
              <a:t> Vinayaka </a:t>
            </a:r>
            <a:r>
              <a:rPr lang="en-US" sz="1210" b="1" kern="1200" dirty="0" err="1">
                <a:solidFill>
                  <a:schemeClr val="tx1"/>
                </a:solidFill>
                <a:latin typeface="+mj-lt"/>
                <a:ea typeface="+mn-ea"/>
                <a:cs typeface="+mn-cs"/>
              </a:rPr>
              <a:t>Giridhar</a:t>
            </a:r>
            <a:r>
              <a:rPr lang="en-US" sz="1210" b="1" kern="1200" dirty="0">
                <a:solidFill>
                  <a:schemeClr val="tx1"/>
                </a:solidFill>
                <a:latin typeface="+mj-lt"/>
                <a:ea typeface="+mn-ea"/>
                <a:cs typeface="+mn-cs"/>
              </a:rPr>
              <a:t> </a:t>
            </a:r>
          </a:p>
          <a:p>
            <a:pPr defTabSz="614751">
              <a:spcAft>
                <a:spcPts val="486"/>
              </a:spcAft>
            </a:pPr>
            <a:r>
              <a:rPr lang="en-US" sz="1210" b="1" kern="1200" dirty="0" err="1">
                <a:solidFill>
                  <a:schemeClr val="tx1"/>
                </a:solidFill>
                <a:latin typeface="+mj-lt"/>
                <a:ea typeface="+mn-ea"/>
                <a:cs typeface="+mn-cs"/>
              </a:rPr>
              <a:t>Srinija</a:t>
            </a:r>
            <a:r>
              <a:rPr lang="en-US" sz="1210" b="1" kern="1200" dirty="0">
                <a:solidFill>
                  <a:schemeClr val="tx1"/>
                </a:solidFill>
                <a:latin typeface="+mj-lt"/>
                <a:ea typeface="+mn-ea"/>
                <a:cs typeface="+mn-cs"/>
              </a:rPr>
              <a:t> Gamini </a:t>
            </a:r>
          </a:p>
          <a:p>
            <a:pPr defTabSz="614751">
              <a:spcAft>
                <a:spcPts val="486"/>
              </a:spcAft>
            </a:pPr>
            <a:r>
              <a:rPr lang="en-US" sz="1210" b="1" kern="1200" dirty="0" err="1">
                <a:solidFill>
                  <a:schemeClr val="tx1"/>
                </a:solidFill>
                <a:latin typeface="+mj-lt"/>
                <a:ea typeface="+mn-ea"/>
                <a:cs typeface="+mn-cs"/>
              </a:rPr>
              <a:t>Ayush</a:t>
            </a:r>
            <a:r>
              <a:rPr lang="en-US" sz="1210" b="1" kern="1200" dirty="0">
                <a:solidFill>
                  <a:schemeClr val="tx1"/>
                </a:solidFill>
                <a:latin typeface="+mj-lt"/>
                <a:ea typeface="+mn-ea"/>
                <a:cs typeface="+mn-cs"/>
              </a:rPr>
              <a:t> Gaur</a:t>
            </a:r>
          </a:p>
          <a:p>
            <a:pPr defTabSz="614751">
              <a:spcAft>
                <a:spcPts val="486"/>
              </a:spcAft>
            </a:pPr>
            <a:r>
              <a:rPr lang="en-US" sz="1210" b="1" kern="1200" dirty="0" err="1">
                <a:solidFill>
                  <a:schemeClr val="tx1"/>
                </a:solidFill>
                <a:latin typeface="+mj-lt"/>
                <a:ea typeface="+mn-ea"/>
                <a:cs typeface="+mn-cs"/>
              </a:rPr>
              <a:t>Sadgun</a:t>
            </a:r>
            <a:r>
              <a:rPr lang="en-US" sz="1210" b="1" kern="1200" dirty="0">
                <a:solidFill>
                  <a:schemeClr val="tx1"/>
                </a:solidFill>
                <a:latin typeface="+mj-lt"/>
                <a:ea typeface="+mn-ea"/>
                <a:cs typeface="+mn-cs"/>
              </a:rPr>
              <a:t> Chikoti</a:t>
            </a:r>
          </a:p>
          <a:p>
            <a:pPr defTabSz="614751">
              <a:spcAft>
                <a:spcPts val="486"/>
              </a:spcAft>
            </a:pPr>
            <a:r>
              <a:rPr lang="en-US" sz="1210" b="1" kern="1200" dirty="0">
                <a:solidFill>
                  <a:schemeClr val="tx1"/>
                </a:solidFill>
                <a:latin typeface="+mj-lt"/>
                <a:ea typeface="+mn-ea"/>
                <a:cs typeface="+mn-cs"/>
              </a:rPr>
              <a:t>Manoj </a:t>
            </a:r>
            <a:r>
              <a:rPr lang="en-US" sz="1210" b="1" kern="1200" dirty="0" err="1">
                <a:solidFill>
                  <a:schemeClr val="tx1"/>
                </a:solidFill>
                <a:latin typeface="+mj-lt"/>
                <a:ea typeface="+mn-ea"/>
                <a:cs typeface="+mn-cs"/>
              </a:rPr>
              <a:t>Eswar</a:t>
            </a:r>
            <a:r>
              <a:rPr lang="en-US" sz="1210" b="1" kern="1200" dirty="0">
                <a:solidFill>
                  <a:schemeClr val="tx1"/>
                </a:solidFill>
                <a:latin typeface="+mj-lt"/>
                <a:ea typeface="+mn-ea"/>
                <a:cs typeface="+mn-cs"/>
              </a:rPr>
              <a:t> Naveen </a:t>
            </a:r>
            <a:r>
              <a:rPr lang="en-US" sz="1210" b="1" kern="1200" dirty="0" err="1">
                <a:solidFill>
                  <a:schemeClr val="tx1"/>
                </a:solidFill>
                <a:latin typeface="+mj-lt"/>
                <a:ea typeface="+mn-ea"/>
                <a:cs typeface="+mn-cs"/>
              </a:rPr>
              <a:t>Chintu</a:t>
            </a:r>
            <a:endParaRPr lang="en-US" sz="1210" b="1" kern="1200" dirty="0">
              <a:solidFill>
                <a:schemeClr val="tx1"/>
              </a:solidFill>
              <a:latin typeface="+mj-lt"/>
              <a:ea typeface="+mn-ea"/>
              <a:cs typeface="+mn-cs"/>
            </a:endParaRPr>
          </a:p>
          <a:p>
            <a:pPr defTabSz="614751">
              <a:spcAft>
                <a:spcPts val="486"/>
              </a:spcAft>
            </a:pPr>
            <a:r>
              <a:rPr lang="en-US" sz="1210" b="1" kern="1200" dirty="0">
                <a:solidFill>
                  <a:schemeClr val="tx1"/>
                </a:solidFill>
                <a:latin typeface="+mj-lt"/>
                <a:ea typeface="+mn-ea"/>
                <a:cs typeface="+mn-cs"/>
              </a:rPr>
              <a:t>Venkata Lakshmi Narayana </a:t>
            </a:r>
            <a:r>
              <a:rPr lang="en-US" sz="1210" b="1" kern="1200" dirty="0" err="1">
                <a:solidFill>
                  <a:schemeClr val="tx1"/>
                </a:solidFill>
                <a:latin typeface="+mj-lt"/>
                <a:ea typeface="+mn-ea"/>
                <a:cs typeface="+mn-cs"/>
              </a:rPr>
              <a:t>Dasari</a:t>
            </a:r>
            <a:endParaRPr lang="en-US" sz="1210" b="1" kern="1200" dirty="0">
              <a:solidFill>
                <a:schemeClr val="tx1"/>
              </a:solidFill>
              <a:latin typeface="+mj-lt"/>
              <a:ea typeface="+mn-ea"/>
              <a:cs typeface="+mn-cs"/>
            </a:endParaRPr>
          </a:p>
          <a:p>
            <a:pPr>
              <a:spcAft>
                <a:spcPts val="600"/>
              </a:spcAft>
            </a:pPr>
            <a:endParaRPr lang="en-US" dirty="0"/>
          </a:p>
        </p:txBody>
      </p:sp>
      <p:sp>
        <p:nvSpPr>
          <p:cNvPr id="6" name="TextBox 5">
            <a:extLst>
              <a:ext uri="{FF2B5EF4-FFF2-40B4-BE49-F238E27FC236}">
                <a16:creationId xmlns:a16="http://schemas.microsoft.com/office/drawing/2014/main" id="{667B1E43-3108-36FF-335C-EB9F2A61F201}"/>
              </a:ext>
            </a:extLst>
          </p:cNvPr>
          <p:cNvSpPr txBox="1"/>
          <p:nvPr/>
        </p:nvSpPr>
        <p:spPr>
          <a:xfrm>
            <a:off x="8941149" y="3983725"/>
            <a:ext cx="2798906" cy="1631216"/>
          </a:xfrm>
          <a:prstGeom prst="rect">
            <a:avLst/>
          </a:prstGeom>
          <a:noFill/>
        </p:spPr>
        <p:txBody>
          <a:bodyPr wrap="square" rtlCol="0">
            <a:spAutoFit/>
          </a:bodyPr>
          <a:lstStyle/>
          <a:p>
            <a:pPr defTabSz="614751">
              <a:spcAft>
                <a:spcPts val="486"/>
              </a:spcAft>
            </a:pPr>
            <a:r>
              <a:rPr lang="en-US" sz="2000" b="1" kern="1200" dirty="0">
                <a:solidFill>
                  <a:srgbClr val="D0872C"/>
                </a:solidFill>
                <a:latin typeface="Söhne"/>
                <a:ea typeface="+mn-ea"/>
                <a:cs typeface="+mn-cs"/>
              </a:rPr>
              <a:t>Driver Compliance and Safety Management through Data-Driven Approaches in ANT Fleet Risk Analytics</a:t>
            </a:r>
            <a:endParaRPr lang="en-US" sz="3200" b="1" dirty="0">
              <a:solidFill>
                <a:schemeClr val="accent1">
                  <a:lumMod val="75000"/>
                </a:schemeClr>
              </a:solidFill>
            </a:endParaRPr>
          </a:p>
        </p:txBody>
      </p:sp>
    </p:spTree>
    <p:extLst>
      <p:ext uri="{BB962C8B-B14F-4D97-AF65-F5344CB8AC3E}">
        <p14:creationId xmlns:p14="http://schemas.microsoft.com/office/powerpoint/2010/main" val="322982349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76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ank You Ppt PowerPoint Presentation Model Elements">
            <a:extLst>
              <a:ext uri="{FF2B5EF4-FFF2-40B4-BE49-F238E27FC236}">
                <a16:creationId xmlns:a16="http://schemas.microsoft.com/office/drawing/2014/main" id="{3527F18F-17F3-D506-3D0F-85E05D17D3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23616" y="1124712"/>
            <a:ext cx="6144768" cy="4608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456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FCD36-0BA0-8DD4-7574-36711BAC71B4}"/>
              </a:ext>
            </a:extLst>
          </p:cNvPr>
          <p:cNvSpPr>
            <a:spLocks noGrp="1"/>
          </p:cNvSpPr>
          <p:nvPr>
            <p:ph type="title"/>
          </p:nvPr>
        </p:nvSpPr>
        <p:spPr>
          <a:xfrm>
            <a:off x="8312677" y="964692"/>
            <a:ext cx="3066937" cy="1188720"/>
          </a:xfrm>
        </p:spPr>
        <p:txBody>
          <a:bodyPr vert="horz" lIns="182880" tIns="182880" rIns="182880" bIns="182880" rtlCol="0" anchor="ctr">
            <a:normAutofit/>
          </a:bodyPr>
          <a:lstStyle/>
          <a:p>
            <a:r>
              <a:rPr lang="en-US" sz="2000"/>
              <a:t>Problem Statement and Objective</a:t>
            </a:r>
          </a:p>
        </p:txBody>
      </p:sp>
      <p:sp>
        <p:nvSpPr>
          <p:cNvPr id="2052" name="Rectangle 2054">
            <a:extLst>
              <a:ext uri="{FF2B5EF4-FFF2-40B4-BE49-F238E27FC236}">
                <a16:creationId xmlns:a16="http://schemas.microsoft.com/office/drawing/2014/main" id="{A99FE660-E3DF-47E7-962D-66C6F6CE0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95"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3" name="Rectangle 2056">
            <a:extLst>
              <a:ext uri="{FF2B5EF4-FFF2-40B4-BE49-F238E27FC236}">
                <a16:creationId xmlns:a16="http://schemas.microsoft.com/office/drawing/2014/main" id="{38C29FEE-8E8F-43D5-AD23-EB4060B4D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8415"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anada Trucks - Free photo on Pixabay - Pixabay">
            <a:extLst>
              <a:ext uri="{FF2B5EF4-FFF2-40B4-BE49-F238E27FC236}">
                <a16:creationId xmlns:a16="http://schemas.microsoft.com/office/drawing/2014/main" id="{2CE6F06D-F9D5-98E1-BB65-24FB818CBD7C}"/>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l="2766" r="2767" b="2"/>
          <a:stretch/>
        </p:blipFill>
        <p:spPr bwMode="auto">
          <a:xfrm>
            <a:off x="1240573" y="1293275"/>
            <a:ext cx="6033875" cy="4279392"/>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DE7E56B1-D845-2DA7-9B2D-91A3A977E251}"/>
              </a:ext>
            </a:extLst>
          </p:cNvPr>
          <p:cNvSpPr>
            <a:spLocks noGrp="1"/>
          </p:cNvSpPr>
          <p:nvPr>
            <p:ph type="body" sz="half" idx="2"/>
          </p:nvPr>
        </p:nvSpPr>
        <p:spPr>
          <a:xfrm>
            <a:off x="8311249" y="2638044"/>
            <a:ext cx="3063765" cy="3263206"/>
          </a:xfrm>
        </p:spPr>
        <p:txBody>
          <a:bodyPr vert="horz" lIns="91440" tIns="45720" rIns="91440" bIns="45720" rtlCol="0">
            <a:normAutofit/>
          </a:bodyPr>
          <a:lstStyle/>
          <a:p>
            <a:pPr indent="-228600" algn="l">
              <a:lnSpc>
                <a:spcPct val="90000"/>
              </a:lnSpc>
              <a:buFont typeface="Arial" panose="020B0604020202020204" pitchFamily="34" charset="0"/>
              <a:buChar char="•"/>
            </a:pPr>
            <a:r>
              <a:rPr lang="en-US" sz="1300" b="0" i="0">
                <a:solidFill>
                  <a:schemeClr val="tx1">
                    <a:lumMod val="85000"/>
                    <a:lumOff val="15000"/>
                  </a:schemeClr>
                </a:solidFill>
                <a:effectLst/>
              </a:rPr>
              <a:t> Enforcing safety and regulatory compliance among drivers at Az National Trucking (ANT) poses a significant challenge. Elevated risk factors such as mileage, speed, and adherence to laws frequently surpass acceptable levels, increasing the likelihood of insurance complications.</a:t>
            </a:r>
          </a:p>
          <a:p>
            <a:pPr indent="-228600" algn="l">
              <a:lnSpc>
                <a:spcPct val="90000"/>
              </a:lnSpc>
              <a:buFont typeface="Arial" panose="020B0604020202020204" pitchFamily="34" charset="0"/>
              <a:buChar char="•"/>
            </a:pPr>
            <a:endParaRPr lang="en-US" sz="1300">
              <a:solidFill>
                <a:schemeClr val="tx1">
                  <a:lumMod val="85000"/>
                  <a:lumOff val="15000"/>
                </a:schemeClr>
              </a:solidFill>
            </a:endParaRPr>
          </a:p>
          <a:p>
            <a:pPr indent="-228600" algn="l">
              <a:lnSpc>
                <a:spcPct val="90000"/>
              </a:lnSpc>
              <a:buFont typeface="Arial" panose="020B0604020202020204" pitchFamily="34" charset="0"/>
              <a:buChar char="•"/>
            </a:pPr>
            <a:r>
              <a:rPr lang="en-US" sz="1300" b="0" i="0">
                <a:solidFill>
                  <a:schemeClr val="tx1">
                    <a:lumMod val="85000"/>
                    <a:lumOff val="15000"/>
                  </a:schemeClr>
                </a:solidFill>
                <a:effectLst/>
              </a:rPr>
              <a:t> Our primary objective is to develop a system capable of readily identifying drivers with a 'Mileage/Speed' risk score of 7.0 or higher. Our ultimate aim is to enhance safety, reduce insurance risks, and optimize the efficiency of our fleet.</a:t>
            </a:r>
            <a:endParaRPr lang="en-US" sz="1300">
              <a:solidFill>
                <a:schemeClr val="tx1">
                  <a:lumMod val="85000"/>
                  <a:lumOff val="15000"/>
                </a:schemeClr>
              </a:solidFill>
            </a:endParaRPr>
          </a:p>
        </p:txBody>
      </p:sp>
    </p:spTree>
    <p:extLst>
      <p:ext uri="{BB962C8B-B14F-4D97-AF65-F5344CB8AC3E}">
        <p14:creationId xmlns:p14="http://schemas.microsoft.com/office/powerpoint/2010/main" val="3301316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2">
            <a:extLst>
              <a:ext uri="{FF2B5EF4-FFF2-40B4-BE49-F238E27FC236}">
                <a16:creationId xmlns:a16="http://schemas.microsoft.com/office/drawing/2014/main" id="{64B042D9-5F23-0648-F06B-9EE507341AAA}"/>
              </a:ext>
            </a:extLst>
          </p:cNvPr>
          <p:cNvSpPr/>
          <p:nvPr/>
        </p:nvSpPr>
        <p:spPr>
          <a:xfrm>
            <a:off x="2910878" y="207456"/>
            <a:ext cx="5612703" cy="689267"/>
          </a:xfrm>
          <a:prstGeom prst="rect">
            <a:avLst/>
          </a:prstGeom>
          <a:noFill/>
          <a:ln/>
        </p:spPr>
        <p:txBody>
          <a:bodyPr wrap="none" rtlCol="0" anchor="t"/>
          <a:lstStyle/>
          <a:p>
            <a:pPr marL="0" indent="0" algn="ctr">
              <a:lnSpc>
                <a:spcPts val="5468"/>
              </a:lnSpc>
              <a:buNone/>
            </a:pPr>
            <a:r>
              <a:rPr lang="en-US" sz="3600" dirty="0">
                <a:solidFill>
                  <a:schemeClr val="accent1">
                    <a:lumMod val="75000"/>
                  </a:schemeClr>
                </a:solidFill>
                <a:latin typeface="Georgia" panose="02040502050405020303" pitchFamily="18" charset="0"/>
                <a:ea typeface="Georgia" pitchFamily="34" charset="-122"/>
                <a:cs typeface="Georgia" pitchFamily="34" charset="-120"/>
              </a:rPr>
              <a:t>Process Workflow</a:t>
            </a:r>
            <a:endParaRPr lang="en-US" sz="3600" dirty="0">
              <a:solidFill>
                <a:schemeClr val="accent1">
                  <a:lumMod val="75000"/>
                </a:schemeClr>
              </a:solidFill>
              <a:latin typeface="Georgia" panose="02040502050405020303" pitchFamily="18" charset="0"/>
            </a:endParaRPr>
          </a:p>
        </p:txBody>
      </p:sp>
      <p:sp>
        <p:nvSpPr>
          <p:cNvPr id="62" name="Text 4">
            <a:extLst>
              <a:ext uri="{FF2B5EF4-FFF2-40B4-BE49-F238E27FC236}">
                <a16:creationId xmlns:a16="http://schemas.microsoft.com/office/drawing/2014/main" id="{2F029208-6012-94B0-85E5-A621863CB8CD}"/>
              </a:ext>
            </a:extLst>
          </p:cNvPr>
          <p:cNvSpPr/>
          <p:nvPr/>
        </p:nvSpPr>
        <p:spPr>
          <a:xfrm>
            <a:off x="2883684" y="1480815"/>
            <a:ext cx="1263050" cy="974014"/>
          </a:xfrm>
          <a:prstGeom prst="rect">
            <a:avLst/>
          </a:prstGeom>
          <a:noFill/>
          <a:ln/>
        </p:spPr>
        <p:txBody>
          <a:bodyPr wrap="none" rtlCol="0" anchor="t"/>
          <a:lstStyle/>
          <a:p>
            <a:pPr marL="0" indent="0">
              <a:lnSpc>
                <a:spcPts val="2799"/>
              </a:lnSpc>
              <a:buNone/>
            </a:pPr>
            <a:r>
              <a:rPr lang="en-US" sz="1400" b="1" dirty="0">
                <a:latin typeface="Calibri" panose="020F0502020204030204" pitchFamily="34" charset="0"/>
                <a:ea typeface="Lato" pitchFamily="34" charset="-122"/>
                <a:cs typeface="Calibri" panose="020F0502020204030204" pitchFamily="34" charset="0"/>
              </a:rPr>
              <a:t>Load data Into HDFS</a:t>
            </a:r>
            <a:endParaRPr lang="en-US" sz="1400" b="1" dirty="0">
              <a:latin typeface="Calibri" panose="020F0502020204030204" pitchFamily="34" charset="0"/>
              <a:cs typeface="Calibri" panose="020F0502020204030204" pitchFamily="34" charset="0"/>
            </a:endParaRPr>
          </a:p>
        </p:txBody>
      </p:sp>
      <p:sp>
        <p:nvSpPr>
          <p:cNvPr id="63" name="Text 5">
            <a:extLst>
              <a:ext uri="{FF2B5EF4-FFF2-40B4-BE49-F238E27FC236}">
                <a16:creationId xmlns:a16="http://schemas.microsoft.com/office/drawing/2014/main" id="{EE9A0C0F-C219-C231-890B-FD8DB30120F9}"/>
              </a:ext>
            </a:extLst>
          </p:cNvPr>
          <p:cNvSpPr/>
          <p:nvPr/>
        </p:nvSpPr>
        <p:spPr>
          <a:xfrm>
            <a:off x="6131077" y="4879280"/>
            <a:ext cx="2392146" cy="875637"/>
          </a:xfrm>
          <a:prstGeom prst="rect">
            <a:avLst/>
          </a:prstGeom>
          <a:noFill/>
          <a:ln/>
        </p:spPr>
        <p:txBody>
          <a:bodyPr wrap="none" rtlCol="0" anchor="t"/>
          <a:lstStyle/>
          <a:p>
            <a:pPr marL="0" indent="0">
              <a:lnSpc>
                <a:spcPts val="2799"/>
              </a:lnSpc>
              <a:buNone/>
            </a:pPr>
            <a:r>
              <a:rPr lang="en-US" sz="1400" b="1" dirty="0">
                <a:latin typeface="Segoe UI Variable Text Semibold" pitchFamily="2" charset="0"/>
                <a:ea typeface="Lato" pitchFamily="34" charset="-122"/>
                <a:cs typeface="Lato" pitchFamily="34" charset="-120"/>
              </a:rPr>
              <a:t>Created visualizations in Tableau</a:t>
            </a:r>
            <a:endParaRPr lang="en-US" sz="1400" b="1" dirty="0">
              <a:latin typeface="Segoe UI Variable Text Semibold" pitchFamily="2" charset="0"/>
            </a:endParaRPr>
          </a:p>
        </p:txBody>
      </p:sp>
      <p:sp>
        <p:nvSpPr>
          <p:cNvPr id="64" name="Text 6">
            <a:extLst>
              <a:ext uri="{FF2B5EF4-FFF2-40B4-BE49-F238E27FC236}">
                <a16:creationId xmlns:a16="http://schemas.microsoft.com/office/drawing/2014/main" id="{3BD9DF09-05EA-1240-29EF-3CC41B7DFBE1}"/>
              </a:ext>
            </a:extLst>
          </p:cNvPr>
          <p:cNvSpPr/>
          <p:nvPr/>
        </p:nvSpPr>
        <p:spPr>
          <a:xfrm>
            <a:off x="5350875" y="1103083"/>
            <a:ext cx="1320535" cy="1038912"/>
          </a:xfrm>
          <a:prstGeom prst="rect">
            <a:avLst/>
          </a:prstGeom>
          <a:noFill/>
          <a:ln/>
        </p:spPr>
        <p:txBody>
          <a:bodyPr wrap="none" rtlCol="0" anchor="t"/>
          <a:lstStyle/>
          <a:p>
            <a:pPr marL="0" indent="0">
              <a:buNone/>
            </a:pPr>
            <a:r>
              <a:rPr lang="en-US" sz="1400" b="1" dirty="0">
                <a:latin typeface="Calibri" panose="020F0502020204030204" pitchFamily="34" charset="0"/>
                <a:ea typeface="Lato" pitchFamily="34" charset="-122"/>
                <a:cs typeface="Calibri" panose="020F0502020204030204" pitchFamily="34" charset="0"/>
              </a:rPr>
              <a:t>Create tables </a:t>
            </a:r>
          </a:p>
          <a:p>
            <a:pPr marL="0" indent="0">
              <a:buNone/>
            </a:pPr>
            <a:r>
              <a:rPr lang="en-US" sz="1400" b="1" dirty="0">
                <a:latin typeface="Calibri" panose="020F0502020204030204" pitchFamily="34" charset="0"/>
                <a:ea typeface="Lato" pitchFamily="34" charset="-122"/>
                <a:cs typeface="Calibri" panose="020F0502020204030204" pitchFamily="34" charset="0"/>
              </a:rPr>
              <a:t>(geolocation, </a:t>
            </a:r>
          </a:p>
          <a:p>
            <a:pPr marL="0" indent="0">
              <a:buNone/>
            </a:pPr>
            <a:r>
              <a:rPr lang="en-US" sz="1400" b="1" dirty="0">
                <a:latin typeface="Calibri" panose="020F0502020204030204" pitchFamily="34" charset="0"/>
                <a:ea typeface="Lato" pitchFamily="34" charset="-122"/>
                <a:cs typeface="Calibri" panose="020F0502020204030204" pitchFamily="34" charset="0"/>
              </a:rPr>
              <a:t>trucks, and </a:t>
            </a:r>
          </a:p>
          <a:p>
            <a:pPr marL="0" indent="0">
              <a:buNone/>
            </a:pPr>
            <a:r>
              <a:rPr lang="en-US" sz="1400" b="1" dirty="0" err="1">
                <a:latin typeface="Calibri" panose="020F0502020204030204" pitchFamily="34" charset="0"/>
                <a:ea typeface="Lato" pitchFamily="34" charset="-122"/>
                <a:cs typeface="Calibri" panose="020F0502020204030204" pitchFamily="34" charset="0"/>
              </a:rPr>
              <a:t>trucks_mg</a:t>
            </a:r>
            <a:r>
              <a:rPr lang="en-US" sz="1400" b="1" dirty="0">
                <a:latin typeface="Calibri" panose="020F0502020204030204" pitchFamily="34" charset="0"/>
                <a:ea typeface="Lato" pitchFamily="34" charset="-122"/>
                <a:cs typeface="Calibri" panose="020F0502020204030204" pitchFamily="34" charset="0"/>
              </a:rPr>
              <a:t>)</a:t>
            </a:r>
            <a:endParaRPr lang="en-US" sz="1400" b="1" dirty="0">
              <a:latin typeface="Calibri" panose="020F0502020204030204" pitchFamily="34" charset="0"/>
              <a:cs typeface="Calibri" panose="020F0502020204030204" pitchFamily="34" charset="0"/>
            </a:endParaRPr>
          </a:p>
        </p:txBody>
      </p:sp>
      <p:sp>
        <p:nvSpPr>
          <p:cNvPr id="65" name="Text 8">
            <a:extLst>
              <a:ext uri="{FF2B5EF4-FFF2-40B4-BE49-F238E27FC236}">
                <a16:creationId xmlns:a16="http://schemas.microsoft.com/office/drawing/2014/main" id="{2DDA9A67-8A94-0F3A-1F83-B21D2DE668DA}"/>
              </a:ext>
            </a:extLst>
          </p:cNvPr>
          <p:cNvSpPr/>
          <p:nvPr/>
        </p:nvSpPr>
        <p:spPr>
          <a:xfrm>
            <a:off x="7327150" y="1602008"/>
            <a:ext cx="1779089" cy="685076"/>
          </a:xfrm>
          <a:prstGeom prst="rect">
            <a:avLst/>
          </a:prstGeom>
          <a:noFill/>
          <a:ln/>
        </p:spPr>
        <p:txBody>
          <a:bodyPr wrap="none" rtlCol="0" anchor="t"/>
          <a:lstStyle/>
          <a:p>
            <a:pPr marL="0" indent="0">
              <a:lnSpc>
                <a:spcPts val="2799"/>
              </a:lnSpc>
              <a:buNone/>
            </a:pPr>
            <a:r>
              <a:rPr lang="en-US" sz="1400" b="1" dirty="0">
                <a:latin typeface="Calibri" panose="020F0502020204030204" pitchFamily="34" charset="0"/>
                <a:ea typeface="Lato" pitchFamily="34" charset="-122"/>
                <a:cs typeface="Calibri" panose="020F0502020204030204" pitchFamily="34" charset="0"/>
              </a:rPr>
              <a:t>Connect to Tableau server</a:t>
            </a:r>
            <a:endParaRPr lang="en-US" sz="1400" b="1" dirty="0">
              <a:latin typeface="Calibri" panose="020F0502020204030204" pitchFamily="34" charset="0"/>
              <a:cs typeface="Calibri" panose="020F0502020204030204" pitchFamily="34" charset="0"/>
            </a:endParaRPr>
          </a:p>
        </p:txBody>
      </p:sp>
      <p:pic>
        <p:nvPicPr>
          <p:cNvPr id="66" name="object 6">
            <a:extLst>
              <a:ext uri="{FF2B5EF4-FFF2-40B4-BE49-F238E27FC236}">
                <a16:creationId xmlns:a16="http://schemas.microsoft.com/office/drawing/2014/main" id="{BF998AE6-B95B-7C25-C85D-07049006265A}"/>
              </a:ext>
            </a:extLst>
          </p:cNvPr>
          <p:cNvPicPr/>
          <p:nvPr/>
        </p:nvPicPr>
        <p:blipFill>
          <a:blip r:embed="rId2" cstate="print"/>
          <a:stretch>
            <a:fillRect/>
          </a:stretch>
        </p:blipFill>
        <p:spPr>
          <a:xfrm>
            <a:off x="548328" y="5760371"/>
            <a:ext cx="1131125" cy="737997"/>
          </a:xfrm>
          <a:prstGeom prst="rect">
            <a:avLst/>
          </a:prstGeom>
        </p:spPr>
      </p:pic>
      <p:pic>
        <p:nvPicPr>
          <p:cNvPr id="67" name="object 8">
            <a:extLst>
              <a:ext uri="{FF2B5EF4-FFF2-40B4-BE49-F238E27FC236}">
                <a16:creationId xmlns:a16="http://schemas.microsoft.com/office/drawing/2014/main" id="{7BBB7EFC-C120-4090-F250-E8EB5987227C}"/>
              </a:ext>
            </a:extLst>
          </p:cNvPr>
          <p:cNvPicPr/>
          <p:nvPr/>
        </p:nvPicPr>
        <p:blipFill>
          <a:blip r:embed="rId3" cstate="print"/>
          <a:stretch>
            <a:fillRect/>
          </a:stretch>
        </p:blipFill>
        <p:spPr>
          <a:xfrm>
            <a:off x="2592363" y="1878715"/>
            <a:ext cx="739076" cy="852119"/>
          </a:xfrm>
          <a:prstGeom prst="rect">
            <a:avLst/>
          </a:prstGeom>
        </p:spPr>
      </p:pic>
      <p:sp>
        <p:nvSpPr>
          <p:cNvPr id="68" name="TextBox 67">
            <a:extLst>
              <a:ext uri="{FF2B5EF4-FFF2-40B4-BE49-F238E27FC236}">
                <a16:creationId xmlns:a16="http://schemas.microsoft.com/office/drawing/2014/main" id="{71890FD3-5E9D-BF28-2127-2E2079F0AFA2}"/>
              </a:ext>
            </a:extLst>
          </p:cNvPr>
          <p:cNvSpPr txBox="1"/>
          <p:nvPr/>
        </p:nvSpPr>
        <p:spPr>
          <a:xfrm>
            <a:off x="1028758" y="1527245"/>
            <a:ext cx="1321904" cy="523220"/>
          </a:xfrm>
          <a:prstGeom prst="rect">
            <a:avLst/>
          </a:prstGeom>
          <a:noFill/>
        </p:spPr>
        <p:txBody>
          <a:bodyPr wrap="square" rtlCol="0">
            <a:spAutoFit/>
          </a:bodyPr>
          <a:lstStyle/>
          <a:p>
            <a:r>
              <a:rPr lang="en-IN" sz="1400" b="1" dirty="0">
                <a:latin typeface="Calibri" panose="020F0502020204030204" pitchFamily="34" charset="0"/>
                <a:cs typeface="Calibri" panose="020F0502020204030204" pitchFamily="34" charset="0"/>
              </a:rPr>
              <a:t>  move data to home/training</a:t>
            </a:r>
          </a:p>
        </p:txBody>
      </p:sp>
      <p:pic>
        <p:nvPicPr>
          <p:cNvPr id="69" name="object 14">
            <a:extLst>
              <a:ext uri="{FF2B5EF4-FFF2-40B4-BE49-F238E27FC236}">
                <a16:creationId xmlns:a16="http://schemas.microsoft.com/office/drawing/2014/main" id="{43D6DDD7-C110-A4C9-7BE7-1608295378EF}"/>
              </a:ext>
            </a:extLst>
          </p:cNvPr>
          <p:cNvPicPr/>
          <p:nvPr/>
        </p:nvPicPr>
        <p:blipFill>
          <a:blip r:embed="rId4" cstate="print"/>
          <a:stretch>
            <a:fillRect/>
          </a:stretch>
        </p:blipFill>
        <p:spPr>
          <a:xfrm>
            <a:off x="4219301" y="1948674"/>
            <a:ext cx="1040764" cy="693724"/>
          </a:xfrm>
          <a:prstGeom prst="rect">
            <a:avLst/>
          </a:prstGeom>
        </p:spPr>
      </p:pic>
      <p:pic>
        <p:nvPicPr>
          <p:cNvPr id="70" name="object 17">
            <a:extLst>
              <a:ext uri="{FF2B5EF4-FFF2-40B4-BE49-F238E27FC236}">
                <a16:creationId xmlns:a16="http://schemas.microsoft.com/office/drawing/2014/main" id="{72183CB0-2739-C580-53B4-C1019D29C8C7}"/>
              </a:ext>
            </a:extLst>
          </p:cNvPr>
          <p:cNvPicPr/>
          <p:nvPr/>
        </p:nvPicPr>
        <p:blipFill>
          <a:blip r:embed="rId5" cstate="print"/>
          <a:stretch>
            <a:fillRect/>
          </a:stretch>
        </p:blipFill>
        <p:spPr>
          <a:xfrm>
            <a:off x="6738660" y="1969828"/>
            <a:ext cx="739076" cy="685076"/>
          </a:xfrm>
          <a:prstGeom prst="rect">
            <a:avLst/>
          </a:prstGeom>
        </p:spPr>
      </p:pic>
      <p:sp>
        <p:nvSpPr>
          <p:cNvPr id="71" name="TextBox 70">
            <a:extLst>
              <a:ext uri="{FF2B5EF4-FFF2-40B4-BE49-F238E27FC236}">
                <a16:creationId xmlns:a16="http://schemas.microsoft.com/office/drawing/2014/main" id="{FC697E12-DF1F-DA3B-C1A7-F9F6F1DA0727}"/>
              </a:ext>
            </a:extLst>
          </p:cNvPr>
          <p:cNvSpPr txBox="1"/>
          <p:nvPr/>
        </p:nvSpPr>
        <p:spPr>
          <a:xfrm>
            <a:off x="5350874" y="2562128"/>
            <a:ext cx="1497589" cy="738664"/>
          </a:xfrm>
          <a:prstGeom prst="rect">
            <a:avLst/>
          </a:prstGeom>
          <a:noFill/>
        </p:spPr>
        <p:txBody>
          <a:bodyPr wrap="square" rtlCol="0">
            <a:spAutoFit/>
          </a:bodyPr>
          <a:lstStyle/>
          <a:p>
            <a:r>
              <a:rPr lang="en-IN" sz="1400" b="1" dirty="0">
                <a:latin typeface="Calibri" panose="020F0502020204030204" pitchFamily="34" charset="0"/>
                <a:cs typeface="Calibri" panose="020F0502020204030204" pitchFamily="34" charset="0"/>
              </a:rPr>
              <a:t>in hive and load data using LOAD DATA INPATH</a:t>
            </a:r>
          </a:p>
        </p:txBody>
      </p:sp>
      <p:pic>
        <p:nvPicPr>
          <p:cNvPr id="72" name="object 41">
            <a:extLst>
              <a:ext uri="{FF2B5EF4-FFF2-40B4-BE49-F238E27FC236}">
                <a16:creationId xmlns:a16="http://schemas.microsoft.com/office/drawing/2014/main" id="{A2286958-349B-9733-4375-1FA3CBCE5C77}"/>
              </a:ext>
            </a:extLst>
          </p:cNvPr>
          <p:cNvPicPr/>
          <p:nvPr/>
        </p:nvPicPr>
        <p:blipFill>
          <a:blip r:embed="rId6" cstate="print"/>
          <a:stretch>
            <a:fillRect/>
          </a:stretch>
        </p:blipFill>
        <p:spPr>
          <a:xfrm>
            <a:off x="9202975" y="1956284"/>
            <a:ext cx="862587" cy="840394"/>
          </a:xfrm>
          <a:prstGeom prst="rect">
            <a:avLst/>
          </a:prstGeom>
        </p:spPr>
      </p:pic>
      <p:sp>
        <p:nvSpPr>
          <p:cNvPr id="73" name="TextBox 72">
            <a:extLst>
              <a:ext uri="{FF2B5EF4-FFF2-40B4-BE49-F238E27FC236}">
                <a16:creationId xmlns:a16="http://schemas.microsoft.com/office/drawing/2014/main" id="{14B626D9-4156-DDE9-8ED0-30C4C366AB59}"/>
              </a:ext>
            </a:extLst>
          </p:cNvPr>
          <p:cNvSpPr txBox="1"/>
          <p:nvPr/>
        </p:nvSpPr>
        <p:spPr>
          <a:xfrm>
            <a:off x="7455537" y="1944054"/>
            <a:ext cx="1646401" cy="307777"/>
          </a:xfrm>
          <a:prstGeom prst="rect">
            <a:avLst/>
          </a:prstGeom>
          <a:noFill/>
        </p:spPr>
        <p:txBody>
          <a:bodyPr wrap="square" rtlCol="0">
            <a:spAutoFit/>
          </a:bodyPr>
          <a:lstStyle/>
          <a:p>
            <a:r>
              <a:rPr lang="en-US" sz="1400" b="1" dirty="0">
                <a:latin typeface="Segoe UI Variable Text Semibold" pitchFamily="2" charset="0"/>
                <a:ea typeface="Lato" pitchFamily="34" charset="-122"/>
                <a:cs typeface="Lato" pitchFamily="34" charset="-120"/>
              </a:rPr>
              <a:t>For visualizations</a:t>
            </a:r>
            <a:endParaRPr lang="en-IN" sz="1400" b="1" dirty="0">
              <a:latin typeface="Segoe UI Variable Text Semibold" pitchFamily="2" charset="0"/>
            </a:endParaRPr>
          </a:p>
        </p:txBody>
      </p:sp>
      <p:pic>
        <p:nvPicPr>
          <p:cNvPr id="74" name="Picture 73">
            <a:extLst>
              <a:ext uri="{FF2B5EF4-FFF2-40B4-BE49-F238E27FC236}">
                <a16:creationId xmlns:a16="http://schemas.microsoft.com/office/drawing/2014/main" id="{7C9A8941-0563-F1D2-38C5-06C78AE9604F}"/>
              </a:ext>
            </a:extLst>
          </p:cNvPr>
          <p:cNvPicPr>
            <a:picLocks noChangeAspect="1"/>
          </p:cNvPicPr>
          <p:nvPr/>
        </p:nvPicPr>
        <p:blipFill>
          <a:blip r:embed="rId7"/>
          <a:stretch>
            <a:fillRect/>
          </a:stretch>
        </p:blipFill>
        <p:spPr>
          <a:xfrm>
            <a:off x="4613101" y="4262873"/>
            <a:ext cx="1411600" cy="1297409"/>
          </a:xfrm>
          <a:prstGeom prst="rect">
            <a:avLst/>
          </a:prstGeom>
        </p:spPr>
      </p:pic>
      <p:pic>
        <p:nvPicPr>
          <p:cNvPr id="75" name="object 64">
            <a:extLst>
              <a:ext uri="{FF2B5EF4-FFF2-40B4-BE49-F238E27FC236}">
                <a16:creationId xmlns:a16="http://schemas.microsoft.com/office/drawing/2014/main" id="{F855AA87-FD5E-983A-6408-A42BB1333693}"/>
              </a:ext>
            </a:extLst>
          </p:cNvPr>
          <p:cNvPicPr/>
          <p:nvPr/>
        </p:nvPicPr>
        <p:blipFill>
          <a:blip r:embed="rId8" cstate="print"/>
          <a:stretch>
            <a:fillRect/>
          </a:stretch>
        </p:blipFill>
        <p:spPr>
          <a:xfrm>
            <a:off x="9122248" y="4822523"/>
            <a:ext cx="1129665" cy="356716"/>
          </a:xfrm>
          <a:prstGeom prst="rect">
            <a:avLst/>
          </a:prstGeom>
        </p:spPr>
      </p:pic>
      <p:sp>
        <p:nvSpPr>
          <p:cNvPr id="76" name="TextBox 75">
            <a:extLst>
              <a:ext uri="{FF2B5EF4-FFF2-40B4-BE49-F238E27FC236}">
                <a16:creationId xmlns:a16="http://schemas.microsoft.com/office/drawing/2014/main" id="{6EAB3369-9EBF-B25C-4DE9-9D58F3C30CCE}"/>
              </a:ext>
            </a:extLst>
          </p:cNvPr>
          <p:cNvSpPr txBox="1"/>
          <p:nvPr/>
        </p:nvSpPr>
        <p:spPr>
          <a:xfrm>
            <a:off x="9489679" y="3098056"/>
            <a:ext cx="1411599" cy="954107"/>
          </a:xfrm>
          <a:prstGeom prst="rect">
            <a:avLst/>
          </a:prstGeom>
          <a:noFill/>
        </p:spPr>
        <p:txBody>
          <a:bodyPr wrap="square" rtlCol="0">
            <a:spAutoFit/>
          </a:bodyPr>
          <a:lstStyle/>
          <a:p>
            <a:r>
              <a:rPr lang="en-IN" sz="1400" b="1" dirty="0">
                <a:latin typeface="Segoe UI Variable Text Semibold" pitchFamily="2" charset="0"/>
              </a:rPr>
              <a:t>Integrate Tableau with RStudio using Rserve</a:t>
            </a:r>
          </a:p>
        </p:txBody>
      </p:sp>
      <p:cxnSp>
        <p:nvCxnSpPr>
          <p:cNvPr id="77" name="Straight Arrow Connector 76">
            <a:extLst>
              <a:ext uri="{FF2B5EF4-FFF2-40B4-BE49-F238E27FC236}">
                <a16:creationId xmlns:a16="http://schemas.microsoft.com/office/drawing/2014/main" id="{FA3DEC9F-BA8C-DE5F-D651-4F9741085107}"/>
              </a:ext>
            </a:extLst>
          </p:cNvPr>
          <p:cNvCxnSpPr/>
          <p:nvPr/>
        </p:nvCxnSpPr>
        <p:spPr>
          <a:xfrm flipH="1">
            <a:off x="6181264" y="4903112"/>
            <a:ext cx="271490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A1192F4C-6FBA-098D-365E-3F91068303C9}"/>
              </a:ext>
            </a:extLst>
          </p:cNvPr>
          <p:cNvCxnSpPr/>
          <p:nvPr/>
        </p:nvCxnSpPr>
        <p:spPr>
          <a:xfrm>
            <a:off x="9358514" y="3111999"/>
            <a:ext cx="0" cy="14091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A2CBB4A6-D0F6-A4F8-7E92-737D792F6732}"/>
              </a:ext>
            </a:extLst>
          </p:cNvPr>
          <p:cNvCxnSpPr>
            <a:cxnSpLocks/>
            <a:stCxn id="70" idx="3"/>
          </p:cNvCxnSpPr>
          <p:nvPr/>
        </p:nvCxnSpPr>
        <p:spPr>
          <a:xfrm>
            <a:off x="7477736" y="2312366"/>
            <a:ext cx="164640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62375821-DC64-5BED-D47E-59E8D5818BCA}"/>
              </a:ext>
            </a:extLst>
          </p:cNvPr>
          <p:cNvCxnSpPr>
            <a:cxnSpLocks/>
            <a:endCxn id="70" idx="1"/>
          </p:cNvCxnSpPr>
          <p:nvPr/>
        </p:nvCxnSpPr>
        <p:spPr>
          <a:xfrm flipV="1">
            <a:off x="5192598" y="2312366"/>
            <a:ext cx="1546062" cy="129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C03B968C-2E83-71B1-23BF-3937D7E30BBC}"/>
              </a:ext>
            </a:extLst>
          </p:cNvPr>
          <p:cNvCxnSpPr>
            <a:cxnSpLocks/>
            <a:endCxn id="69" idx="1"/>
          </p:cNvCxnSpPr>
          <p:nvPr/>
        </p:nvCxnSpPr>
        <p:spPr>
          <a:xfrm flipV="1">
            <a:off x="3329918" y="2295536"/>
            <a:ext cx="889383" cy="2982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287CACF1-6811-2A19-5E7B-877709559706}"/>
              </a:ext>
            </a:extLst>
          </p:cNvPr>
          <p:cNvCxnSpPr>
            <a:cxnSpLocks/>
          </p:cNvCxnSpPr>
          <p:nvPr/>
        </p:nvCxnSpPr>
        <p:spPr>
          <a:xfrm flipV="1">
            <a:off x="1494975" y="2318863"/>
            <a:ext cx="1096725" cy="649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0BE54B6D-517C-B103-1C2D-EF5D998871F7}"/>
              </a:ext>
            </a:extLst>
          </p:cNvPr>
          <p:cNvCxnSpPr>
            <a:cxnSpLocks/>
          </p:cNvCxnSpPr>
          <p:nvPr/>
        </p:nvCxnSpPr>
        <p:spPr>
          <a:xfrm flipV="1">
            <a:off x="1113891" y="2941777"/>
            <a:ext cx="0" cy="274117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4" name="TextBox 83">
            <a:extLst>
              <a:ext uri="{FF2B5EF4-FFF2-40B4-BE49-F238E27FC236}">
                <a16:creationId xmlns:a16="http://schemas.microsoft.com/office/drawing/2014/main" id="{35317885-936E-875C-F1BB-72CC8CAB824E}"/>
              </a:ext>
            </a:extLst>
          </p:cNvPr>
          <p:cNvSpPr txBox="1"/>
          <p:nvPr/>
        </p:nvSpPr>
        <p:spPr>
          <a:xfrm>
            <a:off x="10033545" y="2080645"/>
            <a:ext cx="1930699" cy="738664"/>
          </a:xfrm>
          <a:prstGeom prst="rect">
            <a:avLst/>
          </a:prstGeom>
          <a:noFill/>
        </p:spPr>
        <p:txBody>
          <a:bodyPr wrap="square" rtlCol="0">
            <a:spAutoFit/>
          </a:bodyPr>
          <a:lstStyle/>
          <a:p>
            <a:r>
              <a:rPr lang="en-IN" sz="1400" b="1" dirty="0">
                <a:latin typeface="Segoe UI Variable Text Semibold" pitchFamily="2" charset="0"/>
              </a:rPr>
              <a:t>Connection using ODBC drivers for Impala</a:t>
            </a:r>
          </a:p>
        </p:txBody>
      </p:sp>
      <p:pic>
        <p:nvPicPr>
          <p:cNvPr id="85" name="Picture 84">
            <a:extLst>
              <a:ext uri="{FF2B5EF4-FFF2-40B4-BE49-F238E27FC236}">
                <a16:creationId xmlns:a16="http://schemas.microsoft.com/office/drawing/2014/main" id="{4EAFFB8C-B7EF-EB7C-2991-2DA9B21A2E93}"/>
              </a:ext>
            </a:extLst>
          </p:cNvPr>
          <p:cNvPicPr>
            <a:picLocks noChangeAspect="1"/>
          </p:cNvPicPr>
          <p:nvPr/>
        </p:nvPicPr>
        <p:blipFill>
          <a:blip r:embed="rId9"/>
          <a:stretch>
            <a:fillRect/>
          </a:stretch>
        </p:blipFill>
        <p:spPr>
          <a:xfrm>
            <a:off x="10251913" y="1175775"/>
            <a:ext cx="1107994" cy="702940"/>
          </a:xfrm>
          <a:prstGeom prst="rect">
            <a:avLst/>
          </a:prstGeom>
        </p:spPr>
      </p:pic>
      <p:sp>
        <p:nvSpPr>
          <p:cNvPr id="88" name="TextBox 87">
            <a:extLst>
              <a:ext uri="{FF2B5EF4-FFF2-40B4-BE49-F238E27FC236}">
                <a16:creationId xmlns:a16="http://schemas.microsoft.com/office/drawing/2014/main" id="{6E452BEA-2D91-4B27-2FA0-2B3200EBAA7E}"/>
              </a:ext>
            </a:extLst>
          </p:cNvPr>
          <p:cNvSpPr txBox="1"/>
          <p:nvPr/>
        </p:nvSpPr>
        <p:spPr>
          <a:xfrm rot="16200000">
            <a:off x="-56823" y="3696299"/>
            <a:ext cx="2969845" cy="523220"/>
          </a:xfrm>
          <a:prstGeom prst="rect">
            <a:avLst/>
          </a:prstGeom>
          <a:noFill/>
        </p:spPr>
        <p:txBody>
          <a:bodyPr wrap="square">
            <a:spAutoFit/>
          </a:bodyPr>
          <a:lstStyle/>
          <a:p>
            <a:r>
              <a:rPr lang="en-IN" sz="1400" b="1" dirty="0">
                <a:latin typeface="Calibri" panose="020F0502020204030204" pitchFamily="34" charset="0"/>
                <a:cs typeface="Calibri" panose="020F0502020204030204" pitchFamily="34" charset="0"/>
              </a:rPr>
              <a:t>Download and move data</a:t>
            </a:r>
          </a:p>
          <a:p>
            <a:r>
              <a:rPr lang="en-IN" sz="1400" b="1" dirty="0">
                <a:latin typeface="Calibri" panose="020F0502020204030204" pitchFamily="34" charset="0"/>
                <a:cs typeface="Calibri" panose="020F0502020204030204" pitchFamily="34" charset="0"/>
              </a:rPr>
              <a:t>       to Cloudera image</a:t>
            </a:r>
          </a:p>
        </p:txBody>
      </p:sp>
      <p:pic>
        <p:nvPicPr>
          <p:cNvPr id="93" name="Picture 92">
            <a:extLst>
              <a:ext uri="{FF2B5EF4-FFF2-40B4-BE49-F238E27FC236}">
                <a16:creationId xmlns:a16="http://schemas.microsoft.com/office/drawing/2014/main" id="{D2886FFB-8A01-6E07-A585-49B8B124681D}"/>
              </a:ext>
            </a:extLst>
          </p:cNvPr>
          <p:cNvPicPr>
            <a:picLocks noChangeAspect="1"/>
          </p:cNvPicPr>
          <p:nvPr/>
        </p:nvPicPr>
        <p:blipFill>
          <a:blip r:embed="rId10"/>
          <a:stretch>
            <a:fillRect/>
          </a:stretch>
        </p:blipFill>
        <p:spPr>
          <a:xfrm>
            <a:off x="464946" y="2040004"/>
            <a:ext cx="1044788" cy="629193"/>
          </a:xfrm>
          <a:prstGeom prst="rect">
            <a:avLst/>
          </a:prstGeom>
        </p:spPr>
      </p:pic>
    </p:spTree>
    <p:extLst>
      <p:ext uri="{BB962C8B-B14F-4D97-AF65-F5344CB8AC3E}">
        <p14:creationId xmlns:p14="http://schemas.microsoft.com/office/powerpoint/2010/main" val="2241496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D05910-DF95-32B4-52D0-906B66AEA251}"/>
              </a:ext>
            </a:extLst>
          </p:cNvPr>
          <p:cNvSpPr/>
          <p:nvPr/>
        </p:nvSpPr>
        <p:spPr>
          <a:xfrm>
            <a:off x="1031473" y="1580793"/>
            <a:ext cx="1650957" cy="8824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81973">
              <a:spcAft>
                <a:spcPts val="576"/>
              </a:spcAft>
            </a:pPr>
            <a:r>
              <a:rPr lang="en-US" sz="1504" kern="1200">
                <a:solidFill>
                  <a:schemeClr val="lt1"/>
                </a:solidFill>
                <a:latin typeface="+mn-lt"/>
                <a:ea typeface="+mn-ea"/>
                <a:cs typeface="+mn-cs"/>
              </a:rPr>
              <a:t>geolocation</a:t>
            </a:r>
            <a:endParaRPr lang="en-US"/>
          </a:p>
        </p:txBody>
      </p:sp>
      <p:sp>
        <p:nvSpPr>
          <p:cNvPr id="3" name="Rectangle 2">
            <a:extLst>
              <a:ext uri="{FF2B5EF4-FFF2-40B4-BE49-F238E27FC236}">
                <a16:creationId xmlns:a16="http://schemas.microsoft.com/office/drawing/2014/main" id="{5D35A9AC-FB72-24EE-7901-514336487514}"/>
              </a:ext>
            </a:extLst>
          </p:cNvPr>
          <p:cNvSpPr/>
          <p:nvPr/>
        </p:nvSpPr>
        <p:spPr>
          <a:xfrm>
            <a:off x="1037505" y="2947386"/>
            <a:ext cx="1644925" cy="8824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81973">
              <a:spcAft>
                <a:spcPts val="576"/>
              </a:spcAft>
            </a:pPr>
            <a:r>
              <a:rPr lang="en-US" sz="1504" kern="1200">
                <a:solidFill>
                  <a:schemeClr val="lt1"/>
                </a:solidFill>
                <a:latin typeface="+mn-lt"/>
                <a:ea typeface="+mn-ea"/>
                <a:cs typeface="+mn-cs"/>
              </a:rPr>
              <a:t>trucks</a:t>
            </a:r>
            <a:endParaRPr lang="en-US"/>
          </a:p>
        </p:txBody>
      </p:sp>
      <p:sp>
        <p:nvSpPr>
          <p:cNvPr id="4" name="Rectangle 3">
            <a:extLst>
              <a:ext uri="{FF2B5EF4-FFF2-40B4-BE49-F238E27FC236}">
                <a16:creationId xmlns:a16="http://schemas.microsoft.com/office/drawing/2014/main" id="{75F940F9-852F-AA35-8973-D2ABA0D07AF5}"/>
              </a:ext>
            </a:extLst>
          </p:cNvPr>
          <p:cNvSpPr/>
          <p:nvPr/>
        </p:nvSpPr>
        <p:spPr>
          <a:xfrm>
            <a:off x="1037504" y="4342119"/>
            <a:ext cx="1644925" cy="8824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81973">
              <a:spcAft>
                <a:spcPts val="576"/>
              </a:spcAft>
            </a:pPr>
            <a:r>
              <a:rPr lang="en-US" sz="1504" kern="1200">
                <a:solidFill>
                  <a:schemeClr val="lt1"/>
                </a:solidFill>
                <a:latin typeface="+mn-lt"/>
                <a:ea typeface="+mn-ea"/>
                <a:cs typeface="+mn-cs"/>
              </a:rPr>
              <a:t>trucks_mg</a:t>
            </a:r>
            <a:endParaRPr lang="en-US"/>
          </a:p>
        </p:txBody>
      </p:sp>
      <p:cxnSp>
        <p:nvCxnSpPr>
          <p:cNvPr id="5" name="Straight Arrow Connector 4">
            <a:extLst>
              <a:ext uri="{FF2B5EF4-FFF2-40B4-BE49-F238E27FC236}">
                <a16:creationId xmlns:a16="http://schemas.microsoft.com/office/drawing/2014/main" id="{43C7E328-7A4B-013A-A59B-32D8196E3122}"/>
              </a:ext>
            </a:extLst>
          </p:cNvPr>
          <p:cNvCxnSpPr>
            <a:cxnSpLocks/>
            <a:stCxn id="3" idx="3"/>
          </p:cNvCxnSpPr>
          <p:nvPr/>
        </p:nvCxnSpPr>
        <p:spPr>
          <a:xfrm>
            <a:off x="2682430" y="3388611"/>
            <a:ext cx="1299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5047FFD-25A0-6DF5-FD8E-DCC4DA961ED7}"/>
              </a:ext>
            </a:extLst>
          </p:cNvPr>
          <p:cNvSpPr/>
          <p:nvPr/>
        </p:nvSpPr>
        <p:spPr>
          <a:xfrm>
            <a:off x="3985197" y="3023427"/>
            <a:ext cx="1693698" cy="8208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81973">
              <a:spcAft>
                <a:spcPts val="576"/>
              </a:spcAft>
            </a:pPr>
            <a:r>
              <a:rPr lang="en-US" sz="1504" kern="1200">
                <a:solidFill>
                  <a:schemeClr val="lt1"/>
                </a:solidFill>
                <a:latin typeface="+mn-lt"/>
                <a:ea typeface="+mn-ea"/>
                <a:cs typeface="+mn-cs"/>
              </a:rPr>
              <a:t>trucks_milage</a:t>
            </a:r>
            <a:endParaRPr lang="en-US"/>
          </a:p>
        </p:txBody>
      </p:sp>
      <p:sp>
        <p:nvSpPr>
          <p:cNvPr id="7" name="Rectangle 6">
            <a:extLst>
              <a:ext uri="{FF2B5EF4-FFF2-40B4-BE49-F238E27FC236}">
                <a16:creationId xmlns:a16="http://schemas.microsoft.com/office/drawing/2014/main" id="{ED0C59B9-AD9D-52F6-43EB-71AA194478E0}"/>
              </a:ext>
            </a:extLst>
          </p:cNvPr>
          <p:cNvSpPr/>
          <p:nvPr/>
        </p:nvSpPr>
        <p:spPr>
          <a:xfrm>
            <a:off x="6924136" y="3388110"/>
            <a:ext cx="1693697" cy="8459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81973">
              <a:spcAft>
                <a:spcPts val="576"/>
              </a:spcAft>
            </a:pPr>
            <a:r>
              <a:rPr lang="en-US" sz="1504" kern="1200">
                <a:solidFill>
                  <a:schemeClr val="lt1"/>
                </a:solidFill>
                <a:latin typeface="+mn-lt"/>
                <a:ea typeface="+mn-ea"/>
                <a:cs typeface="+mn-cs"/>
              </a:rPr>
              <a:t>avg_milage</a:t>
            </a:r>
            <a:endParaRPr lang="en-US"/>
          </a:p>
        </p:txBody>
      </p:sp>
      <p:cxnSp>
        <p:nvCxnSpPr>
          <p:cNvPr id="8" name="Straight Arrow Connector 7">
            <a:extLst>
              <a:ext uri="{FF2B5EF4-FFF2-40B4-BE49-F238E27FC236}">
                <a16:creationId xmlns:a16="http://schemas.microsoft.com/office/drawing/2014/main" id="{B3E4EF32-AE9C-4622-B646-4A2543AF9C22}"/>
              </a:ext>
            </a:extLst>
          </p:cNvPr>
          <p:cNvCxnSpPr>
            <a:cxnSpLocks/>
            <a:endCxn id="7" idx="1"/>
          </p:cNvCxnSpPr>
          <p:nvPr/>
        </p:nvCxnSpPr>
        <p:spPr>
          <a:xfrm>
            <a:off x="5624618" y="3388611"/>
            <a:ext cx="1299518" cy="422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6C3AF1-940F-F89E-0DFD-A26AB1907D66}"/>
              </a:ext>
            </a:extLst>
          </p:cNvPr>
          <p:cNvCxnSpPr>
            <a:cxnSpLocks/>
          </p:cNvCxnSpPr>
          <p:nvPr/>
        </p:nvCxnSpPr>
        <p:spPr>
          <a:xfrm flipV="1">
            <a:off x="5721632" y="2559004"/>
            <a:ext cx="1202503" cy="558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18FE1A9-3A0E-40C3-72EE-2D1BABD77A04}"/>
              </a:ext>
            </a:extLst>
          </p:cNvPr>
          <p:cNvSpPr/>
          <p:nvPr/>
        </p:nvSpPr>
        <p:spPr>
          <a:xfrm>
            <a:off x="6966873" y="2065953"/>
            <a:ext cx="1650958" cy="8245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81973">
              <a:spcAft>
                <a:spcPts val="576"/>
              </a:spcAft>
            </a:pPr>
            <a:r>
              <a:rPr lang="en-US" sz="1504" kern="1200">
                <a:solidFill>
                  <a:schemeClr val="lt1"/>
                </a:solidFill>
                <a:latin typeface="+mn-lt"/>
                <a:ea typeface="+mn-ea"/>
                <a:cs typeface="+mn-cs"/>
              </a:rPr>
              <a:t>driver_milage</a:t>
            </a:r>
            <a:endParaRPr lang="en-US"/>
          </a:p>
        </p:txBody>
      </p:sp>
      <p:sp>
        <p:nvSpPr>
          <p:cNvPr id="11" name="Rectangle 10">
            <a:extLst>
              <a:ext uri="{FF2B5EF4-FFF2-40B4-BE49-F238E27FC236}">
                <a16:creationId xmlns:a16="http://schemas.microsoft.com/office/drawing/2014/main" id="{1DBA4298-FD5F-A5AA-F3B5-29D0A1E8EA27}"/>
              </a:ext>
            </a:extLst>
          </p:cNvPr>
          <p:cNvSpPr/>
          <p:nvPr/>
        </p:nvSpPr>
        <p:spPr>
          <a:xfrm>
            <a:off x="9662857" y="1334605"/>
            <a:ext cx="1212170" cy="8824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81973">
              <a:spcAft>
                <a:spcPts val="576"/>
              </a:spcAft>
            </a:pPr>
            <a:r>
              <a:rPr lang="en-US" sz="1504" kern="1200">
                <a:solidFill>
                  <a:schemeClr val="lt1"/>
                </a:solidFill>
                <a:latin typeface="+mn-lt"/>
                <a:ea typeface="+mn-ea"/>
                <a:cs typeface="+mn-cs"/>
              </a:rPr>
              <a:t>riskfactor</a:t>
            </a:r>
            <a:endParaRPr lang="en-US"/>
          </a:p>
        </p:txBody>
      </p:sp>
      <p:cxnSp>
        <p:nvCxnSpPr>
          <p:cNvPr id="12" name="Straight Arrow Connector 11">
            <a:extLst>
              <a:ext uri="{FF2B5EF4-FFF2-40B4-BE49-F238E27FC236}">
                <a16:creationId xmlns:a16="http://schemas.microsoft.com/office/drawing/2014/main" id="{7C2E5831-C900-9220-00F1-42088A063BD1}"/>
              </a:ext>
            </a:extLst>
          </p:cNvPr>
          <p:cNvCxnSpPr>
            <a:cxnSpLocks/>
          </p:cNvCxnSpPr>
          <p:nvPr/>
        </p:nvCxnSpPr>
        <p:spPr>
          <a:xfrm flipV="1">
            <a:off x="8680134" y="2022018"/>
            <a:ext cx="906700" cy="439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28027B-F88D-1C7C-3BA2-F19225CA97EB}"/>
              </a:ext>
            </a:extLst>
          </p:cNvPr>
          <p:cNvCxnSpPr>
            <a:cxnSpLocks/>
          </p:cNvCxnSpPr>
          <p:nvPr/>
        </p:nvCxnSpPr>
        <p:spPr>
          <a:xfrm>
            <a:off x="2701994" y="1736190"/>
            <a:ext cx="6884840" cy="6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45DC827-38F9-D122-1274-331BD697405B}"/>
              </a:ext>
            </a:extLst>
          </p:cNvPr>
          <p:cNvSpPr txBox="1"/>
          <p:nvPr/>
        </p:nvSpPr>
        <p:spPr>
          <a:xfrm>
            <a:off x="4031354" y="688947"/>
            <a:ext cx="3760998" cy="505701"/>
          </a:xfrm>
          <a:prstGeom prst="rect">
            <a:avLst/>
          </a:prstGeom>
          <a:noFill/>
        </p:spPr>
        <p:txBody>
          <a:bodyPr wrap="none" rtlCol="0">
            <a:spAutoFit/>
          </a:bodyPr>
          <a:lstStyle/>
          <a:p>
            <a:pPr defTabSz="381973">
              <a:spcAft>
                <a:spcPts val="576"/>
              </a:spcAft>
            </a:pPr>
            <a:r>
              <a:rPr lang="en-US" sz="2673" kern="1200" dirty="0">
                <a:solidFill>
                  <a:schemeClr val="accent1">
                    <a:lumMod val="75000"/>
                  </a:schemeClr>
                </a:solidFill>
                <a:latin typeface="Georgia" panose="02040502050405020303" pitchFamily="18" charset="0"/>
                <a:ea typeface="+mn-ea"/>
                <a:cs typeface="+mn-cs"/>
              </a:rPr>
              <a:t>DATA  PREPARATION</a:t>
            </a:r>
            <a:endParaRPr lang="en-US" sz="3200" dirty="0">
              <a:solidFill>
                <a:schemeClr val="accent1">
                  <a:lumMod val="75000"/>
                </a:schemeClr>
              </a:solidFill>
              <a:latin typeface="Georgia" panose="02040502050405020303" pitchFamily="18" charset="0"/>
            </a:endParaRPr>
          </a:p>
        </p:txBody>
      </p:sp>
    </p:spTree>
    <p:extLst>
      <p:ext uri="{BB962C8B-B14F-4D97-AF65-F5344CB8AC3E}">
        <p14:creationId xmlns:p14="http://schemas.microsoft.com/office/powerpoint/2010/main" val="3639377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BA53D-BBEE-2D69-35E5-53B2025E0650}"/>
              </a:ext>
            </a:extLst>
          </p:cNvPr>
          <p:cNvSpPr>
            <a:spLocks noGrp="1"/>
          </p:cNvSpPr>
          <p:nvPr>
            <p:ph type="title"/>
          </p:nvPr>
        </p:nvSpPr>
        <p:spPr>
          <a:xfrm>
            <a:off x="1254345" y="85815"/>
            <a:ext cx="2930518" cy="1320800"/>
          </a:xfrm>
        </p:spPr>
        <p:txBody>
          <a:bodyPr vert="horz" lIns="91440" tIns="45720" rIns="91440" bIns="45720" rtlCol="0" anchor="ctr">
            <a:normAutofit/>
          </a:bodyPr>
          <a:lstStyle/>
          <a:p>
            <a:pPr>
              <a:lnSpc>
                <a:spcPct val="90000"/>
              </a:lnSpc>
            </a:pPr>
            <a:r>
              <a:rPr lang="en-US" dirty="0"/>
              <a:t>RISK FACTOR ANALYSIS BY TRUCK MODEL</a:t>
            </a:r>
            <a:br>
              <a:rPr lang="en-US" dirty="0"/>
            </a:br>
            <a:endParaRPr lang="en-US" dirty="0"/>
          </a:p>
        </p:txBody>
      </p:sp>
      <p:sp>
        <p:nvSpPr>
          <p:cNvPr id="4" name="Text Placeholder 3">
            <a:extLst>
              <a:ext uri="{FF2B5EF4-FFF2-40B4-BE49-F238E27FC236}">
                <a16:creationId xmlns:a16="http://schemas.microsoft.com/office/drawing/2014/main" id="{56F35540-6FD7-97DD-A691-FF8AB364CCAA}"/>
              </a:ext>
            </a:extLst>
          </p:cNvPr>
          <p:cNvSpPr>
            <a:spLocks noGrp="1"/>
          </p:cNvSpPr>
          <p:nvPr>
            <p:ph type="body" sz="half" idx="2"/>
          </p:nvPr>
        </p:nvSpPr>
        <p:spPr>
          <a:xfrm>
            <a:off x="234842" y="1709367"/>
            <a:ext cx="4536362" cy="3880773"/>
          </a:xfrm>
        </p:spPr>
        <p:txBody>
          <a:bodyPr vert="horz" lIns="91440" tIns="45720" rIns="91440" bIns="45720" rtlCol="0">
            <a:normAutofit/>
          </a:bodyPr>
          <a:lstStyle/>
          <a:p>
            <a:pPr marL="285750" indent="-285750">
              <a:lnSpc>
                <a:spcPct val="90000"/>
              </a:lnSpc>
              <a:buFont typeface="Wingdings 3" charset="2"/>
              <a:buChar char=""/>
            </a:pPr>
            <a:r>
              <a:rPr lang="en-US" dirty="0"/>
              <a:t>Ford, Caterpillar, and Peterbilt are the top three truck models used.</a:t>
            </a:r>
          </a:p>
          <a:p>
            <a:pPr marL="285750" indent="-285750">
              <a:lnSpc>
                <a:spcPct val="90000"/>
              </a:lnSpc>
              <a:buFont typeface="Wingdings 3" charset="2"/>
              <a:buChar char=""/>
            </a:pPr>
            <a:r>
              <a:rPr lang="en-US" dirty="0"/>
              <a:t>Most common type of violations are lane departure, and unsafe tail distance.</a:t>
            </a:r>
          </a:p>
          <a:p>
            <a:pPr marL="285750" indent="-285750">
              <a:lnSpc>
                <a:spcPct val="90000"/>
              </a:lnSpc>
              <a:buFont typeface="Wingdings 3" charset="2"/>
              <a:buChar char=""/>
            </a:pPr>
            <a:r>
              <a:rPr lang="en-US" dirty="0"/>
              <a:t>If we look in totality, Oshkosh reported the highest  risk factor. </a:t>
            </a:r>
          </a:p>
          <a:p>
            <a:pPr marL="285750" indent="-285750">
              <a:lnSpc>
                <a:spcPct val="90000"/>
              </a:lnSpc>
              <a:buFont typeface="Wingdings 3" charset="2"/>
              <a:buChar char=""/>
            </a:pPr>
            <a:r>
              <a:rPr lang="en-US" dirty="0"/>
              <a:t>Driver’s can be educated about the safe tail distance, and lane departure rules.</a:t>
            </a:r>
          </a:p>
          <a:p>
            <a:pPr>
              <a:lnSpc>
                <a:spcPct val="90000"/>
              </a:lnSpc>
              <a:buFont typeface="Wingdings 3" charset="2"/>
              <a:buChar char=""/>
            </a:pPr>
            <a:endParaRPr lang="en-US" dirty="0"/>
          </a:p>
        </p:txBody>
      </p:sp>
      <p:pic>
        <p:nvPicPr>
          <p:cNvPr id="9" name="Picture 8" descr="A pie chart with numbers and a few different colored circles&#10;&#10;Description automatically generated">
            <a:extLst>
              <a:ext uri="{FF2B5EF4-FFF2-40B4-BE49-F238E27FC236}">
                <a16:creationId xmlns:a16="http://schemas.microsoft.com/office/drawing/2014/main" id="{FC0B501E-F079-A04B-8BB1-6B6B6B1A2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5462588" cy="2813231"/>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12148442-ACF0-DE7C-6C69-E547E67A709B}"/>
              </a:ext>
            </a:extLst>
          </p:cNvPr>
          <p:cNvPicPr>
            <a:picLocks noChangeAspect="1"/>
          </p:cNvPicPr>
          <p:nvPr/>
        </p:nvPicPr>
        <p:blipFill rotWithShape="1">
          <a:blip r:embed="rId3"/>
          <a:srcRect r="57312" b="-2"/>
          <a:stretch/>
        </p:blipFill>
        <p:spPr>
          <a:xfrm>
            <a:off x="8284038" y="3204663"/>
            <a:ext cx="2429286" cy="3613727"/>
          </a:xfrm>
          <a:prstGeom prst="rect">
            <a:avLst/>
          </a:prstGeom>
        </p:spPr>
      </p:pic>
      <p:pic>
        <p:nvPicPr>
          <p:cNvPr id="5" name="Picture 4" descr="A graph with blue and white bars&#10;&#10;Description automatically generated">
            <a:extLst>
              <a:ext uri="{FF2B5EF4-FFF2-40B4-BE49-F238E27FC236}">
                <a16:creationId xmlns:a16="http://schemas.microsoft.com/office/drawing/2014/main" id="{E913FCBD-3F36-9136-BE50-7513C31A19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1" y="4486275"/>
            <a:ext cx="7839044" cy="2332115"/>
          </a:xfrm>
          <a:prstGeom prst="rect">
            <a:avLst/>
          </a:prstGeom>
        </p:spPr>
      </p:pic>
    </p:spTree>
    <p:extLst>
      <p:ext uri="{BB962C8B-B14F-4D97-AF65-F5344CB8AC3E}">
        <p14:creationId xmlns:p14="http://schemas.microsoft.com/office/powerpoint/2010/main" val="4215311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37F3-2F3A-48D6-6233-11DAC2240685}"/>
              </a:ext>
            </a:extLst>
          </p:cNvPr>
          <p:cNvSpPr>
            <a:spLocks noGrp="1"/>
          </p:cNvSpPr>
          <p:nvPr>
            <p:ph type="title"/>
          </p:nvPr>
        </p:nvSpPr>
        <p:spPr>
          <a:xfrm>
            <a:off x="374519" y="85383"/>
            <a:ext cx="5498361" cy="1320800"/>
          </a:xfrm>
        </p:spPr>
        <p:txBody>
          <a:bodyPr vert="horz" lIns="91440" tIns="45720" rIns="91440" bIns="45720" rtlCol="0" anchor="ctr">
            <a:normAutofit/>
          </a:bodyPr>
          <a:lstStyle/>
          <a:p>
            <a:r>
              <a:rPr lang="en-US" sz="3600" dirty="0"/>
              <a:t>High Risk Analysis By City</a:t>
            </a:r>
          </a:p>
        </p:txBody>
      </p:sp>
      <p:sp>
        <p:nvSpPr>
          <p:cNvPr id="4" name="Text Placeholder 3">
            <a:extLst>
              <a:ext uri="{FF2B5EF4-FFF2-40B4-BE49-F238E27FC236}">
                <a16:creationId xmlns:a16="http://schemas.microsoft.com/office/drawing/2014/main" id="{CE546FD8-E7E5-9419-7879-7445BE66262F}"/>
              </a:ext>
            </a:extLst>
          </p:cNvPr>
          <p:cNvSpPr>
            <a:spLocks noGrp="1"/>
          </p:cNvSpPr>
          <p:nvPr>
            <p:ph type="body" sz="half" idx="2"/>
          </p:nvPr>
        </p:nvSpPr>
        <p:spPr>
          <a:xfrm>
            <a:off x="125782" y="1785610"/>
            <a:ext cx="5549732" cy="3880773"/>
          </a:xfrm>
        </p:spPr>
        <p:txBody>
          <a:bodyPr vert="horz" lIns="91440" tIns="45720" rIns="91440" bIns="45720" rtlCol="0">
            <a:normAutofit/>
          </a:bodyPr>
          <a:lstStyle/>
          <a:p>
            <a:pPr marL="285750" indent="-285750">
              <a:buFont typeface="Wingdings 3" charset="2"/>
              <a:buChar char=""/>
            </a:pPr>
            <a:r>
              <a:rPr lang="en-US" sz="1800" b="1" dirty="0"/>
              <a:t>Distribution of Event in Santa Rosa City</a:t>
            </a:r>
          </a:p>
          <a:p>
            <a:pPr marL="285750" indent="-285750">
              <a:buFont typeface="Wingdings 3" charset="2"/>
              <a:buChar char=""/>
            </a:pPr>
            <a:r>
              <a:rPr lang="en-US" sz="1800" b="1" dirty="0"/>
              <a:t>Lane departures: 9M</a:t>
            </a:r>
          </a:p>
          <a:p>
            <a:pPr marL="285750" indent="-285750">
              <a:buFont typeface="Wingdings 3" charset="2"/>
              <a:buChar char=""/>
            </a:pPr>
            <a:r>
              <a:rPr lang="en-US" sz="1800" b="1" dirty="0"/>
              <a:t>Over speeding: 6.4M </a:t>
            </a:r>
          </a:p>
          <a:p>
            <a:pPr marL="285750" indent="-285750">
              <a:buFont typeface="Wingdings 3" charset="2"/>
              <a:buChar char=""/>
            </a:pPr>
            <a:r>
              <a:rPr lang="en-US" sz="1800" b="1" dirty="0"/>
              <a:t>Unsafe following distances: 7.7M</a:t>
            </a:r>
          </a:p>
          <a:p>
            <a:pPr marL="285750" indent="-285750">
              <a:buFont typeface="Wingdings 3" charset="2"/>
              <a:buChar char=""/>
            </a:pPr>
            <a:r>
              <a:rPr lang="en-US" sz="1800" b="1" dirty="0"/>
              <a:t>Unsafe tailgating: 9M </a:t>
            </a:r>
          </a:p>
          <a:p>
            <a:pPr>
              <a:buFont typeface="Wingdings 3" charset="2"/>
              <a:buChar char=""/>
            </a:pPr>
            <a:endParaRPr lang="en-US" dirty="0"/>
          </a:p>
        </p:txBody>
      </p:sp>
      <p:pic>
        <p:nvPicPr>
          <p:cNvPr id="8" name="Picture 7" descr="A screenshot of a graph&#10;&#10;Description automatically generated">
            <a:extLst>
              <a:ext uri="{FF2B5EF4-FFF2-40B4-BE49-F238E27FC236}">
                <a16:creationId xmlns:a16="http://schemas.microsoft.com/office/drawing/2014/main" id="{82D0B1B3-E9DB-ECF0-AF51-E58769EA0BFC}"/>
              </a:ext>
            </a:extLst>
          </p:cNvPr>
          <p:cNvPicPr>
            <a:picLocks noChangeAspect="1"/>
          </p:cNvPicPr>
          <p:nvPr/>
        </p:nvPicPr>
        <p:blipFill rotWithShape="1">
          <a:blip r:embed="rId2"/>
          <a:srcRect r="16940"/>
          <a:stretch/>
        </p:blipFill>
        <p:spPr>
          <a:xfrm>
            <a:off x="6807941" y="25163"/>
            <a:ext cx="4707784" cy="3485763"/>
          </a:xfrm>
          <a:prstGeom prst="rect">
            <a:avLst/>
          </a:prstGeom>
        </p:spPr>
      </p:pic>
      <p:sp>
        <p:nvSpPr>
          <p:cNvPr id="10" name="TextBox 9">
            <a:extLst>
              <a:ext uri="{FF2B5EF4-FFF2-40B4-BE49-F238E27FC236}">
                <a16:creationId xmlns:a16="http://schemas.microsoft.com/office/drawing/2014/main" id="{B0A66F53-4FBD-5D8D-3283-C3FFC49CC4B6}"/>
              </a:ext>
            </a:extLst>
          </p:cNvPr>
          <p:cNvSpPr txBox="1"/>
          <p:nvPr/>
        </p:nvSpPr>
        <p:spPr>
          <a:xfrm>
            <a:off x="571887" y="4045262"/>
            <a:ext cx="5103627" cy="2000548"/>
          </a:xfrm>
          <a:prstGeom prst="rect">
            <a:avLst/>
          </a:prstGeom>
          <a:noFill/>
        </p:spPr>
        <p:txBody>
          <a:bodyPr wrap="square" rtlCol="0">
            <a:spAutoFit/>
          </a:bodyPr>
          <a:lstStyle/>
          <a:p>
            <a:pPr marL="342900" indent="-342900">
              <a:lnSpc>
                <a:spcPct val="150000"/>
              </a:lnSpc>
              <a:spcAft>
                <a:spcPts val="600"/>
              </a:spcAft>
              <a:buClr>
                <a:schemeClr val="accent1"/>
              </a:buClr>
              <a:buSzPct val="150000"/>
              <a:buFont typeface="Wingdings" panose="05000000000000000000" pitchFamily="2" charset="2"/>
              <a:buChar char="§"/>
            </a:pPr>
            <a:r>
              <a:rPr lang="en-US" sz="1600" b="1" i="0" dirty="0">
                <a:effectLst/>
                <a:latin typeface="Segoe UI Semibold" panose="020B0702040204020203" pitchFamily="34" charset="0"/>
                <a:cs typeface="Segoe UI Semibold" panose="020B0702040204020203" pitchFamily="34" charset="0"/>
              </a:rPr>
              <a:t>Santa Rosa has the highest risk factor among the cities compared</a:t>
            </a:r>
          </a:p>
          <a:p>
            <a:pPr marL="342900" indent="-342900">
              <a:lnSpc>
                <a:spcPct val="150000"/>
              </a:lnSpc>
              <a:spcAft>
                <a:spcPts val="600"/>
              </a:spcAft>
              <a:buClr>
                <a:schemeClr val="accent1"/>
              </a:buClr>
              <a:buSzPct val="150000"/>
              <a:buFont typeface="Wingdings" panose="05000000000000000000" pitchFamily="2" charset="2"/>
              <a:buChar char="§"/>
            </a:pPr>
            <a:r>
              <a:rPr lang="en-US" sz="1600" b="1" i="0" dirty="0">
                <a:effectLst/>
                <a:latin typeface="Segoe UI Semibold" panose="020B0702040204020203" pitchFamily="34" charset="0"/>
                <a:cs typeface="Segoe UI Semibold" panose="020B0702040204020203" pitchFamily="34" charset="0"/>
              </a:rPr>
              <a:t>The cities with the next highest risk factors are Willits, Antelope, Apple Valley, and Stockton</a:t>
            </a:r>
            <a:endParaRPr lang="en-US" sz="1600" b="1" dirty="0">
              <a:latin typeface="Segoe UI Semibold" panose="020B0702040204020203" pitchFamily="34" charset="0"/>
              <a:cs typeface="Segoe UI Semibold" panose="020B0702040204020203" pitchFamily="34" charset="0"/>
            </a:endParaRPr>
          </a:p>
          <a:p>
            <a:pPr>
              <a:spcAft>
                <a:spcPts val="600"/>
              </a:spcAft>
            </a:pPr>
            <a:endParaRPr lang="en-US" dirty="0"/>
          </a:p>
        </p:txBody>
      </p:sp>
      <p:pic>
        <p:nvPicPr>
          <p:cNvPr id="9" name="Content Placeholder 8" descr="A map of the united states&#10;&#10;Description automatically generated">
            <a:extLst>
              <a:ext uri="{FF2B5EF4-FFF2-40B4-BE49-F238E27FC236}">
                <a16:creationId xmlns:a16="http://schemas.microsoft.com/office/drawing/2014/main" id="{EA5D5F18-CA3E-FBF6-3F32-8E7A57833E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16486" y="3449115"/>
            <a:ext cx="5549732" cy="3408885"/>
          </a:xfrm>
        </p:spPr>
      </p:pic>
    </p:spTree>
    <p:extLst>
      <p:ext uri="{BB962C8B-B14F-4D97-AF65-F5344CB8AC3E}">
        <p14:creationId xmlns:p14="http://schemas.microsoft.com/office/powerpoint/2010/main" val="2153886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BA1D4-3D08-E177-1623-5E697DC2C3C7}"/>
              </a:ext>
            </a:extLst>
          </p:cNvPr>
          <p:cNvSpPr>
            <a:spLocks noGrp="1"/>
          </p:cNvSpPr>
          <p:nvPr>
            <p:ph type="title"/>
          </p:nvPr>
        </p:nvSpPr>
        <p:spPr>
          <a:xfrm>
            <a:off x="8312677" y="964692"/>
            <a:ext cx="3066937" cy="1188720"/>
          </a:xfrm>
        </p:spPr>
        <p:txBody>
          <a:bodyPr vert="horz" lIns="182880" tIns="182880" rIns="182880" bIns="182880" rtlCol="0" anchor="ctr">
            <a:normAutofit/>
          </a:bodyPr>
          <a:lstStyle/>
          <a:p>
            <a:r>
              <a:rPr lang="en-US" sz="2800"/>
              <a:t>Event Distribution</a:t>
            </a:r>
          </a:p>
        </p:txBody>
      </p:sp>
      <p:sp>
        <p:nvSpPr>
          <p:cNvPr id="52" name="Rectangle 51">
            <a:extLst>
              <a:ext uri="{FF2B5EF4-FFF2-40B4-BE49-F238E27FC236}">
                <a16:creationId xmlns:a16="http://schemas.microsoft.com/office/drawing/2014/main" id="{A99FE660-E3DF-47E7-962D-66C6F6CE0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95"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38C29FEE-8E8F-43D5-AD23-EB4060B4D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8415"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7" name="Text Placeholder 3">
            <a:extLst>
              <a:ext uri="{FF2B5EF4-FFF2-40B4-BE49-F238E27FC236}">
                <a16:creationId xmlns:a16="http://schemas.microsoft.com/office/drawing/2014/main" id="{9D3350FC-1C87-1CFC-25BF-AB45FD8B18DF}"/>
              </a:ext>
            </a:extLst>
          </p:cNvPr>
          <p:cNvGraphicFramePr/>
          <p:nvPr>
            <p:extLst>
              <p:ext uri="{D42A27DB-BD31-4B8C-83A1-F6EECF244321}">
                <p14:modId xmlns:p14="http://schemas.microsoft.com/office/powerpoint/2010/main" val="1481374742"/>
              </p:ext>
            </p:extLst>
          </p:nvPr>
        </p:nvGraphicFramePr>
        <p:xfrm>
          <a:off x="8311249" y="2638044"/>
          <a:ext cx="3063765" cy="3263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9BDC30D9-50FC-AB95-BD1B-43023EC376FB}"/>
              </a:ext>
            </a:extLst>
          </p:cNvPr>
          <p:cNvPicPr>
            <a:picLocks noChangeAspect="1"/>
          </p:cNvPicPr>
          <p:nvPr/>
        </p:nvPicPr>
        <p:blipFill>
          <a:blip r:embed="rId7"/>
          <a:stretch>
            <a:fillRect/>
          </a:stretch>
        </p:blipFill>
        <p:spPr>
          <a:xfrm>
            <a:off x="1524953" y="1128683"/>
            <a:ext cx="5643102" cy="4534837"/>
          </a:xfrm>
          <a:prstGeom prst="rect">
            <a:avLst/>
          </a:prstGeom>
        </p:spPr>
      </p:pic>
    </p:spTree>
    <p:extLst>
      <p:ext uri="{BB962C8B-B14F-4D97-AF65-F5344CB8AC3E}">
        <p14:creationId xmlns:p14="http://schemas.microsoft.com/office/powerpoint/2010/main" val="961155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67" name="Rectangle 154">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5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650860-48F4-96BC-066D-044E6EDCF43C}"/>
              </a:ext>
            </a:extLst>
          </p:cNvPr>
          <p:cNvSpPr>
            <a:spLocks noGrp="1"/>
          </p:cNvSpPr>
          <p:nvPr>
            <p:ph type="title"/>
          </p:nvPr>
        </p:nvSpPr>
        <p:spPr>
          <a:xfrm>
            <a:off x="643466" y="194712"/>
            <a:ext cx="3363974" cy="1728044"/>
          </a:xfrm>
          <a:noFill/>
          <a:ln>
            <a:solidFill>
              <a:schemeClr val="bg1"/>
            </a:solidFill>
          </a:ln>
        </p:spPr>
        <p:txBody>
          <a:bodyPr vert="horz" wrap="square" lIns="182880" tIns="182880" rIns="182880" bIns="182880" rtlCol="0" anchor="ctr">
            <a:normAutofit/>
          </a:bodyPr>
          <a:lstStyle/>
          <a:p>
            <a:r>
              <a:rPr lang="en-US" sz="2400" dirty="0">
                <a:solidFill>
                  <a:schemeClr val="bg1"/>
                </a:solidFill>
              </a:rPr>
              <a:t>Comparing Actual and Predicted Risk Factor</a:t>
            </a:r>
          </a:p>
        </p:txBody>
      </p:sp>
      <p:sp>
        <p:nvSpPr>
          <p:cNvPr id="145" name="Text Placeholder 3">
            <a:extLst>
              <a:ext uri="{FF2B5EF4-FFF2-40B4-BE49-F238E27FC236}">
                <a16:creationId xmlns:a16="http://schemas.microsoft.com/office/drawing/2014/main" id="{60FCE8B6-D15F-F6F5-D483-E85E4AC26204}"/>
              </a:ext>
            </a:extLst>
          </p:cNvPr>
          <p:cNvSpPr>
            <a:spLocks noGrp="1"/>
          </p:cNvSpPr>
          <p:nvPr>
            <p:ph type="body" sz="half" idx="2"/>
          </p:nvPr>
        </p:nvSpPr>
        <p:spPr>
          <a:xfrm>
            <a:off x="643466" y="2250849"/>
            <a:ext cx="3363974" cy="3415622"/>
          </a:xfrm>
        </p:spPr>
        <p:txBody>
          <a:bodyPr vert="horz" lIns="91440" tIns="45720" rIns="91440" bIns="45720" rtlCol="0">
            <a:normAutofit/>
          </a:bodyPr>
          <a:lstStyle/>
          <a:p>
            <a:pPr marL="285750" indent="-228600" algn="l">
              <a:buFont typeface="Arial" panose="020B0604020202020204" pitchFamily="34" charset="0"/>
              <a:buChar char="•"/>
            </a:pPr>
            <a:r>
              <a:rPr lang="en-US" dirty="0">
                <a:solidFill>
                  <a:schemeClr val="bg1"/>
                </a:solidFill>
              </a:rPr>
              <a:t>The Prediction has a high R squared value indicating a very good fit.</a:t>
            </a:r>
          </a:p>
          <a:p>
            <a:pPr marL="285750" indent="-228600" algn="l">
              <a:buFont typeface="Arial" panose="020B0604020202020204" pitchFamily="34" charset="0"/>
              <a:buChar char="•"/>
            </a:pPr>
            <a:r>
              <a:rPr lang="en-US" dirty="0">
                <a:solidFill>
                  <a:schemeClr val="bg1"/>
                </a:solidFill>
              </a:rPr>
              <a:t>Therefore, we can use this model to predict </a:t>
            </a:r>
            <a:r>
              <a:rPr lang="en-US" dirty="0" err="1">
                <a:solidFill>
                  <a:schemeClr val="bg1"/>
                </a:solidFill>
              </a:rPr>
              <a:t>Riskfactor</a:t>
            </a:r>
            <a:r>
              <a:rPr lang="en-US" dirty="0">
                <a:solidFill>
                  <a:schemeClr val="bg1"/>
                </a:solidFill>
              </a:rPr>
              <a:t> of drivers in unseen dataset</a:t>
            </a:r>
          </a:p>
        </p:txBody>
      </p:sp>
      <p:pic>
        <p:nvPicPr>
          <p:cNvPr id="5" name="Picture 4" descr="A screenshot of a computer&#10;&#10;Description automatically generated">
            <a:extLst>
              <a:ext uri="{FF2B5EF4-FFF2-40B4-BE49-F238E27FC236}">
                <a16:creationId xmlns:a16="http://schemas.microsoft.com/office/drawing/2014/main" id="{9F66590D-7A23-46E6-C597-7844FD512D6B}"/>
              </a:ext>
            </a:extLst>
          </p:cNvPr>
          <p:cNvPicPr>
            <a:picLocks noChangeAspect="1"/>
          </p:cNvPicPr>
          <p:nvPr/>
        </p:nvPicPr>
        <p:blipFill>
          <a:blip r:embed="rId2"/>
          <a:stretch>
            <a:fillRect/>
          </a:stretch>
        </p:blipFill>
        <p:spPr>
          <a:xfrm>
            <a:off x="333608" y="3734881"/>
            <a:ext cx="3983689" cy="2928407"/>
          </a:xfrm>
          <a:prstGeom prst="rect">
            <a:avLst/>
          </a:prstGeom>
        </p:spPr>
      </p:pic>
      <p:pic>
        <p:nvPicPr>
          <p:cNvPr id="12" name="Picture 11">
            <a:extLst>
              <a:ext uri="{FF2B5EF4-FFF2-40B4-BE49-F238E27FC236}">
                <a16:creationId xmlns:a16="http://schemas.microsoft.com/office/drawing/2014/main" id="{CF856A5E-6D11-9AD8-874D-CC2C093A5252}"/>
              </a:ext>
            </a:extLst>
          </p:cNvPr>
          <p:cNvPicPr>
            <a:picLocks noChangeAspect="1"/>
          </p:cNvPicPr>
          <p:nvPr/>
        </p:nvPicPr>
        <p:blipFill>
          <a:blip r:embed="rId3"/>
          <a:stretch>
            <a:fillRect/>
          </a:stretch>
        </p:blipFill>
        <p:spPr>
          <a:xfrm>
            <a:off x="5250209" y="14905"/>
            <a:ext cx="6608182" cy="4085598"/>
          </a:xfrm>
          <a:prstGeom prst="rect">
            <a:avLst/>
          </a:prstGeom>
        </p:spPr>
      </p:pic>
      <p:pic>
        <p:nvPicPr>
          <p:cNvPr id="16" name="Content Placeholder 15" descr="A graph with a line and a point&#10;&#10;Description automatically generated">
            <a:extLst>
              <a:ext uri="{FF2B5EF4-FFF2-40B4-BE49-F238E27FC236}">
                <a16:creationId xmlns:a16="http://schemas.microsoft.com/office/drawing/2014/main" id="{BBC81B3C-76A5-DD7C-90E6-093DFBBAE2B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728513" y="4100503"/>
            <a:ext cx="7389269" cy="2754770"/>
          </a:xfrm>
        </p:spPr>
      </p:pic>
    </p:spTree>
    <p:extLst>
      <p:ext uri="{BB962C8B-B14F-4D97-AF65-F5344CB8AC3E}">
        <p14:creationId xmlns:p14="http://schemas.microsoft.com/office/powerpoint/2010/main" val="3724011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5" name="Picture 4" descr="A city map of a city&#10;&#10;Description automatically generated with medium confidence">
            <a:extLst>
              <a:ext uri="{FF2B5EF4-FFF2-40B4-BE49-F238E27FC236}">
                <a16:creationId xmlns:a16="http://schemas.microsoft.com/office/drawing/2014/main" id="{DC608505-EBFA-5BA4-BF6B-742CFE642928}"/>
              </a:ext>
            </a:extLst>
          </p:cNvPr>
          <p:cNvPicPr>
            <a:picLocks noChangeAspect="1"/>
          </p:cNvPicPr>
          <p:nvPr/>
        </p:nvPicPr>
        <p:blipFill rotWithShape="1">
          <a:blip r:embed="rId2">
            <a:duotone>
              <a:schemeClr val="accent2">
                <a:shade val="45000"/>
                <a:satMod val="135000"/>
              </a:schemeClr>
              <a:prstClr val="white"/>
            </a:duotone>
            <a:alphaModFix amt="25000"/>
          </a:blip>
          <a:srcRect t="16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0FB95BD3-B546-A9FB-BF8F-B0BADA0D00C9}"/>
              </a:ext>
            </a:extLst>
          </p:cNvPr>
          <p:cNvSpPr>
            <a:spLocks noGrp="1"/>
          </p:cNvSpPr>
          <p:nvPr>
            <p:ph type="title"/>
          </p:nvPr>
        </p:nvSpPr>
        <p:spPr>
          <a:xfrm>
            <a:off x="2231136" y="964692"/>
            <a:ext cx="7729728" cy="1188720"/>
          </a:xfrm>
          <a:solidFill>
            <a:srgbClr val="FFFFFF">
              <a:alpha val="80000"/>
            </a:srgbClr>
          </a:solidFill>
        </p:spPr>
        <p:txBody>
          <a:bodyPr>
            <a:normAutofit/>
          </a:bodyPr>
          <a:lstStyle/>
          <a:p>
            <a:r>
              <a:rPr lang="en-US">
                <a:latin typeface="Georgia" panose="02040502050405020303" pitchFamily="18" charset="0"/>
              </a:rPr>
              <a:t>Conclusion and Future Scope</a:t>
            </a:r>
            <a:endParaRPr lang="en-US" dirty="0">
              <a:latin typeface="Georgia" panose="02040502050405020303" pitchFamily="18" charset="0"/>
            </a:endParaRPr>
          </a:p>
        </p:txBody>
      </p:sp>
      <p:sp>
        <p:nvSpPr>
          <p:cNvPr id="3" name="Content Placeholder 2">
            <a:extLst>
              <a:ext uri="{FF2B5EF4-FFF2-40B4-BE49-F238E27FC236}">
                <a16:creationId xmlns:a16="http://schemas.microsoft.com/office/drawing/2014/main" id="{8356E0AD-D267-1742-B576-65210FB53174}"/>
              </a:ext>
            </a:extLst>
          </p:cNvPr>
          <p:cNvSpPr>
            <a:spLocks noGrp="1"/>
          </p:cNvSpPr>
          <p:nvPr>
            <p:ph idx="1"/>
          </p:nvPr>
        </p:nvSpPr>
        <p:spPr>
          <a:xfrm>
            <a:off x="1990846" y="2453833"/>
            <a:ext cx="8229600" cy="4039564"/>
          </a:xfrm>
        </p:spPr>
        <p:txBody>
          <a:bodyPr>
            <a:normAutofit/>
          </a:bodyPr>
          <a:lstStyle/>
          <a:p>
            <a:pPr marL="0" indent="0">
              <a:lnSpc>
                <a:spcPct val="90000"/>
              </a:lnSpc>
              <a:buNone/>
            </a:pPr>
            <a:r>
              <a:rPr lang="en-US" sz="1400" b="1" i="0" dirty="0">
                <a:effectLst/>
                <a:latin typeface="Segoe UI Variable Text Semibold" pitchFamily="2" charset="0"/>
              </a:rPr>
              <a:t> </a:t>
            </a:r>
            <a:r>
              <a:rPr lang="en-US" sz="1400" b="1" dirty="0">
                <a:latin typeface="Segoe UI Semibold" panose="020B0702040204020203" pitchFamily="34" charset="0"/>
                <a:cs typeface="Segoe UI Semibold" panose="020B0702040204020203" pitchFamily="34" charset="0"/>
              </a:rPr>
              <a:t>K</a:t>
            </a:r>
            <a:r>
              <a:rPr lang="en-US" sz="1400" i="0" dirty="0">
                <a:effectLst/>
                <a:latin typeface="Segoe UI Semibold" panose="020B0702040204020203" pitchFamily="34" charset="0"/>
                <a:cs typeface="Segoe UI Semibold" panose="020B0702040204020203" pitchFamily="34" charset="0"/>
              </a:rPr>
              <a:t>ey findings:</a:t>
            </a:r>
          </a:p>
          <a:p>
            <a:pPr>
              <a:lnSpc>
                <a:spcPct val="90000"/>
              </a:lnSpc>
              <a:buFont typeface="+mj-lt"/>
              <a:buAutoNum type="arabicPeriod"/>
            </a:pPr>
            <a:r>
              <a:rPr lang="en-US" sz="1400" i="0" dirty="0">
                <a:effectLst/>
                <a:latin typeface="Segoe UI Semibold" panose="020B0702040204020203" pitchFamily="34" charset="0"/>
                <a:cs typeface="Segoe UI Semibold" panose="020B0702040204020203" pitchFamily="34" charset="0"/>
              </a:rPr>
              <a:t>A97 is the driver with the highest risk factor.</a:t>
            </a:r>
          </a:p>
          <a:p>
            <a:pPr>
              <a:lnSpc>
                <a:spcPct val="90000"/>
              </a:lnSpc>
              <a:buFont typeface="+mj-lt"/>
              <a:buAutoNum type="arabicPeriod"/>
            </a:pPr>
            <a:r>
              <a:rPr lang="en-US" sz="1400" i="0" dirty="0">
                <a:effectLst/>
                <a:latin typeface="Segoe UI Semibold" panose="020B0702040204020203" pitchFamily="34" charset="0"/>
                <a:cs typeface="Segoe UI Semibold" panose="020B0702040204020203" pitchFamily="34" charset="0"/>
              </a:rPr>
              <a:t>The city of Santa Rosa has the highest number of events, with A92 being the riskiest driver in that location. </a:t>
            </a:r>
            <a:r>
              <a:rPr lang="en-US" sz="1400" b="0" i="0" dirty="0">
                <a:effectLst/>
                <a:latin typeface="Segoe UI Semibold" panose="020B0702040204020203" pitchFamily="34" charset="0"/>
                <a:cs typeface="Segoe UI Semibold" panose="020B0702040204020203" pitchFamily="34" charset="0"/>
              </a:rPr>
              <a:t>Lane Departures and Unsafe following distances are the most common occurring events in the city.</a:t>
            </a:r>
            <a:r>
              <a:rPr lang="en-US" sz="1400" i="0" dirty="0">
                <a:effectLst/>
                <a:latin typeface="Segoe UI Semibold" panose="020B0702040204020203" pitchFamily="34" charset="0"/>
                <a:cs typeface="Segoe UI Semibold" panose="020B0702040204020203" pitchFamily="34" charset="0"/>
              </a:rPr>
              <a:t>.</a:t>
            </a:r>
          </a:p>
          <a:p>
            <a:pPr>
              <a:lnSpc>
                <a:spcPct val="90000"/>
              </a:lnSpc>
              <a:buFont typeface="+mj-lt"/>
              <a:buAutoNum type="arabicPeriod"/>
            </a:pPr>
            <a:r>
              <a:rPr lang="en-US" sz="1400" i="0" dirty="0">
                <a:effectLst/>
                <a:latin typeface="Segoe UI Semibold" panose="020B0702040204020203" pitchFamily="34" charset="0"/>
                <a:cs typeface="Segoe UI Semibold" panose="020B0702040204020203" pitchFamily="34" charset="0"/>
              </a:rPr>
              <a:t>"Unsafe Tail Distance" is the least frequently occurring event, while Unsafe Following Distance is the most common event among the top 10 cities.</a:t>
            </a:r>
          </a:p>
          <a:p>
            <a:pPr>
              <a:lnSpc>
                <a:spcPct val="90000"/>
              </a:lnSpc>
              <a:buFont typeface="+mj-lt"/>
              <a:buAutoNum type="arabicPeriod"/>
            </a:pPr>
            <a:r>
              <a:rPr lang="en-US" sz="1400" i="0" dirty="0">
                <a:effectLst/>
                <a:latin typeface="Segoe UI Semibold" panose="020B0702040204020203" pitchFamily="34" charset="0"/>
                <a:cs typeface="Segoe UI Semibold" panose="020B0702040204020203" pitchFamily="34" charset="0"/>
              </a:rPr>
              <a:t>Ford, Caterpillar, and Peterbilt are the most commonly used trucks overall, and our analysis indicates that they are the riskiest in terms of reported violations. However, when considering all events collectively, Oshkosh has the highest percentage of violation events.</a:t>
            </a:r>
          </a:p>
          <a:p>
            <a:pPr marL="0" indent="0">
              <a:lnSpc>
                <a:spcPct val="90000"/>
              </a:lnSpc>
              <a:buNone/>
            </a:pPr>
            <a:endParaRPr lang="en-US" sz="1400" b="0" i="0" dirty="0">
              <a:effectLst/>
              <a:latin typeface="Segoe UI Variable Text Semibold" pitchFamily="2" charset="0"/>
            </a:endParaRPr>
          </a:p>
          <a:p>
            <a:pPr marL="0" indent="0">
              <a:lnSpc>
                <a:spcPct val="90000"/>
              </a:lnSpc>
              <a:buNone/>
            </a:pPr>
            <a:r>
              <a:rPr lang="en-US" sz="1400" b="1" dirty="0">
                <a:latin typeface="Segoe UI Variable Text Semibold" pitchFamily="2" charset="0"/>
              </a:rPr>
              <a:t>ANT needs to throw light on i</a:t>
            </a:r>
            <a:r>
              <a:rPr lang="en-US" sz="1400" b="1" i="0" dirty="0">
                <a:effectLst/>
                <a:latin typeface="Segoe UI Variable Text Semibold" pitchFamily="2" charset="0"/>
              </a:rPr>
              <a:t>mplementing safety measures to reduce risks related to A97 and addressing common issues like Lane Departures and Unsafe Following Distances in high-risk cities like Santa Rosa, while also improving safety standards for popular truck models like Ford, Caterpillar, Peterbilt, and Oshkosh in the industry</a:t>
            </a:r>
            <a:endParaRPr lang="en-IN" sz="1400" b="1" dirty="0">
              <a:latin typeface="Segoe UI Variable Text Semibold" pitchFamily="2" charset="0"/>
            </a:endParaRPr>
          </a:p>
          <a:p>
            <a:pPr marL="0" indent="0">
              <a:lnSpc>
                <a:spcPct val="90000"/>
              </a:lnSpc>
              <a:buNone/>
            </a:pPr>
            <a:endParaRPr lang="en-US" sz="1400" b="0" i="0" dirty="0">
              <a:effectLst/>
              <a:latin typeface="Söhne"/>
            </a:endParaRPr>
          </a:p>
          <a:p>
            <a:pPr>
              <a:lnSpc>
                <a:spcPct val="90000"/>
              </a:lnSpc>
            </a:pPr>
            <a:endParaRPr lang="en-US" sz="1400" dirty="0"/>
          </a:p>
        </p:txBody>
      </p:sp>
    </p:spTree>
    <p:extLst>
      <p:ext uri="{BB962C8B-B14F-4D97-AF65-F5344CB8AC3E}">
        <p14:creationId xmlns:p14="http://schemas.microsoft.com/office/powerpoint/2010/main" val="323268383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{85627C6E-017B-3047-AE90-238F77045FC8}tf10001120</Template>
  <TotalTime>378</TotalTime>
  <Words>621</Words>
  <Application>Microsoft Office PowerPoint</Application>
  <PresentationFormat>Widescreen</PresentationFormat>
  <Paragraphs>66</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Calibri</vt:lpstr>
      <vt:lpstr>Georgia</vt:lpstr>
      <vt:lpstr>Gill Sans MT</vt:lpstr>
      <vt:lpstr>Segoe UI Semibold</vt:lpstr>
      <vt:lpstr>Segoe UI Variable Text Semibold</vt:lpstr>
      <vt:lpstr>Söhne</vt:lpstr>
      <vt:lpstr>Wingdings</vt:lpstr>
      <vt:lpstr>Wingdings 3</vt:lpstr>
      <vt:lpstr>Parcel</vt:lpstr>
      <vt:lpstr>Big Data Project BUAN 6346 Group 1 </vt:lpstr>
      <vt:lpstr>Problem Statement and Objective</vt:lpstr>
      <vt:lpstr>PowerPoint Presentation</vt:lpstr>
      <vt:lpstr>PowerPoint Presentation</vt:lpstr>
      <vt:lpstr>RISK FACTOR ANALYSIS BY TRUCK MODEL </vt:lpstr>
      <vt:lpstr>High Risk Analysis By City</vt:lpstr>
      <vt:lpstr>Event Distribution</vt:lpstr>
      <vt:lpstr>Comparing Actual and Predicted Risk Factor</vt:lpstr>
      <vt:lpstr>Conclusion and 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Project BUAN 6346</dc:title>
  <dc:creator>naveen chintu</dc:creator>
  <cp:lastModifiedBy>Manoj Eswar Naveen Chintu</cp:lastModifiedBy>
  <cp:revision>21</cp:revision>
  <cp:lastPrinted>2023-12-05T23:47:51Z</cp:lastPrinted>
  <dcterms:created xsi:type="dcterms:W3CDTF">2023-12-05T03:11:02Z</dcterms:created>
  <dcterms:modified xsi:type="dcterms:W3CDTF">2023-12-07T01:53:09Z</dcterms:modified>
</cp:coreProperties>
</file>